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1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14.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5.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16.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17.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8.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9.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0.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1.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2.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3.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5.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6.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notesSlides/notesSlide28.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9.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30.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31.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32.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33.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3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35.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36.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37.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38.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39.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notesSlides/notesSlide40.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41.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notesSlides/notesSlide42.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43.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44.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333" r:id="rId2"/>
    <p:sldId id="605" r:id="rId3"/>
    <p:sldId id="604" r:id="rId4"/>
    <p:sldId id="509" r:id="rId5"/>
    <p:sldId id="289" r:id="rId6"/>
    <p:sldId id="535" r:id="rId7"/>
    <p:sldId id="585" r:id="rId8"/>
    <p:sldId id="537" r:id="rId9"/>
    <p:sldId id="538" r:id="rId10"/>
    <p:sldId id="354" r:id="rId11"/>
    <p:sldId id="588" r:id="rId12"/>
    <p:sldId id="584" r:id="rId13"/>
    <p:sldId id="563" r:id="rId14"/>
    <p:sldId id="361" r:id="rId15"/>
    <p:sldId id="589" r:id="rId16"/>
    <p:sldId id="540" r:id="rId17"/>
    <p:sldId id="284" r:id="rId18"/>
    <p:sldId id="377" r:id="rId19"/>
    <p:sldId id="374" r:id="rId20"/>
    <p:sldId id="379" r:id="rId21"/>
    <p:sldId id="542" r:id="rId22"/>
    <p:sldId id="547" r:id="rId23"/>
    <p:sldId id="423" r:id="rId24"/>
    <p:sldId id="606" r:id="rId25"/>
    <p:sldId id="599" r:id="rId26"/>
    <p:sldId id="487" r:id="rId27"/>
    <p:sldId id="431" r:id="rId28"/>
    <p:sldId id="552" r:id="rId29"/>
    <p:sldId id="568" r:id="rId30"/>
    <p:sldId id="569" r:id="rId31"/>
    <p:sldId id="595" r:id="rId32"/>
    <p:sldId id="594" r:id="rId33"/>
    <p:sldId id="597" r:id="rId34"/>
    <p:sldId id="596" r:id="rId35"/>
    <p:sldId id="607" r:id="rId36"/>
    <p:sldId id="570" r:id="rId37"/>
    <p:sldId id="571" r:id="rId38"/>
    <p:sldId id="573" r:id="rId39"/>
    <p:sldId id="574" r:id="rId40"/>
    <p:sldId id="576" r:id="rId41"/>
    <p:sldId id="578" r:id="rId42"/>
    <p:sldId id="579" r:id="rId43"/>
    <p:sldId id="591" r:id="rId44"/>
    <p:sldId id="582" r:id="rId45"/>
    <p:sldId id="583" r:id="rId46"/>
    <p:sldId id="590" r:id="rId4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3300"/>
    <a:srgbClr val="FF6600"/>
    <a:srgbClr val="CCFFCC"/>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60" autoAdjust="0"/>
  </p:normalViewPr>
  <p:slideViewPr>
    <p:cSldViewPr>
      <p:cViewPr>
        <p:scale>
          <a:sx n="80" d="100"/>
          <a:sy n="80" d="100"/>
        </p:scale>
        <p:origin x="-158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21BDC-FA3F-4882-A23A-81EE9A4DB689}" type="datetimeFigureOut">
              <a:rPr lang="el-GR" smtClean="0"/>
              <a:pPr/>
              <a:t>14/10/2016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3C7FEB-7E8A-498D-BA72-3BEC3CE06E91}" type="slidenum">
              <a:rPr lang="el-GR" smtClean="0"/>
              <a:pPr/>
              <a:t>‹#›</a:t>
            </a:fld>
            <a:endParaRPr lang="el-GR"/>
          </a:p>
        </p:txBody>
      </p:sp>
    </p:spTree>
    <p:extLst>
      <p:ext uri="{BB962C8B-B14F-4D97-AF65-F5344CB8AC3E}">
        <p14:creationId xmlns:p14="http://schemas.microsoft.com/office/powerpoint/2010/main" val="147821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Latin_proverb" TargetMode="External"/><Relationship Id="rId7" Type="http://schemas.openxmlformats.org/officeDocument/2006/relationships/hyperlink" Target="http://en.wikipedia.org/wiki/Oral_agreement"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Verba_volant,_scripta_manent" TargetMode="External"/><Relationship Id="rId5" Type="http://schemas.openxmlformats.org/officeDocument/2006/relationships/hyperlink" Target="http://en.wikipedia.org/wiki/Roman_Senate" TargetMode="External"/><Relationship Id="rId4" Type="http://schemas.openxmlformats.org/officeDocument/2006/relationships/hyperlink" Target="http://en.wikipedia.org/w/index.php?title=Caius_Titus&amp;action=edit&amp;redlink=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http://www.youtube.com/watch?v=z5nEcOAxQLE&amp;feature=player_embedded</a:t>
            </a: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u="sng" dirty="0" smtClean="0"/>
              <a:t>Δομή</a:t>
            </a:r>
            <a:r>
              <a:rPr lang="el-GR" u="sng" baseline="0" dirty="0" smtClean="0"/>
              <a:t> =</a:t>
            </a:r>
            <a:r>
              <a:rPr lang="el-GR" baseline="0" dirty="0" smtClean="0"/>
              <a:t> ( πως οργανώνονται / ταξινομούνται οι πληροφορίες ενός κειμένου ) με ενότητες – λογική σειρά των πληροφοριών δηλώνει ότι έχεις επιχειρηματική σκέψη / καλά οργανωμένος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Πρόσφατο</a:t>
            </a:r>
            <a:r>
              <a:rPr lang="el-GR" b="0" baseline="0" dirty="0" smtClean="0"/>
              <a:t> = </a:t>
            </a:r>
            <a:r>
              <a:rPr lang="en-US" b="0" baseline="0" dirty="0" smtClean="0"/>
              <a:t>updated info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Check</a:t>
            </a:r>
            <a:r>
              <a:rPr lang="en-US" b="0" baseline="0" dirty="0" smtClean="0"/>
              <a:t> for spelling and grammatical errors </a:t>
            </a:r>
          </a:p>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Επιχειρησιακή επικοινωνία </a:t>
            </a:r>
            <a:r>
              <a:rPr lang="en-US" b="1" dirty="0" smtClean="0"/>
              <a:t>less</a:t>
            </a:r>
            <a:r>
              <a:rPr lang="en-US" b="1" baseline="0" dirty="0" smtClean="0"/>
              <a:t> is more – </a:t>
            </a:r>
            <a:r>
              <a:rPr lang="en-US" b="1" dirty="0" smtClean="0"/>
              <a:t>KISS technique </a:t>
            </a:r>
            <a:r>
              <a:rPr lang="en-US" dirty="0" smtClean="0"/>
              <a:t> </a:t>
            </a:r>
            <a:r>
              <a:rPr lang="el-GR" dirty="0" smtClean="0"/>
              <a:t>( </a:t>
            </a:r>
            <a:r>
              <a:rPr lang="en-US" dirty="0" smtClean="0"/>
              <a:t>Keep</a:t>
            </a:r>
            <a:r>
              <a:rPr lang="en-US" baseline="0" dirty="0" smtClean="0"/>
              <a:t> it short and simple ) – never use 2 words if one is enough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Visually appealing / attractive ( </a:t>
            </a:r>
            <a:r>
              <a:rPr lang="el-GR" b="1" baseline="0" dirty="0" smtClean="0"/>
              <a:t>καλή παρουσίαση </a:t>
            </a:r>
            <a:r>
              <a:rPr lang="el-GR" baseline="0" dirty="0" smtClean="0"/>
              <a:t>- </a:t>
            </a:r>
            <a:r>
              <a:rPr lang="el-GR" b="1" baseline="0" dirty="0" smtClean="0"/>
              <a:t>οπτικώς ελκυστικό </a:t>
            </a:r>
            <a:r>
              <a:rPr lang="el-G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a:spcBef>
                <a:spcPts val="600"/>
              </a:spcBef>
              <a:spcAft>
                <a:spcPts val="600"/>
              </a:spcAft>
              <a:buClr>
                <a:srgbClr val="C00000"/>
              </a:buClr>
              <a:buSzPct val="94000"/>
              <a:buFont typeface="Wingdings 2" pitchFamily="18" charset="2"/>
              <a:buChar char="R"/>
            </a:pPr>
            <a:r>
              <a:rPr lang="el-GR" sz="1200" dirty="0" smtClean="0">
                <a:solidFill>
                  <a:schemeClr val="tx1"/>
                </a:solidFill>
                <a:latin typeface="Arial" pitchFamily="34" charset="0"/>
                <a:cs typeface="Arial" pitchFamily="34" charset="0"/>
              </a:rPr>
              <a:t>Να είναι σωστά δομημένο </a:t>
            </a:r>
          </a:p>
          <a:p>
            <a:pPr>
              <a:spcBef>
                <a:spcPts val="600"/>
              </a:spcBef>
              <a:spcAft>
                <a:spcPts val="600"/>
              </a:spcAft>
              <a:buClr>
                <a:srgbClr val="C00000"/>
              </a:buClr>
              <a:buSzPct val="94000"/>
              <a:buFont typeface="Wingdings 2" pitchFamily="18" charset="2"/>
              <a:buChar char="R"/>
            </a:pPr>
            <a:r>
              <a:rPr lang="el-GR" sz="1200" dirty="0" smtClean="0">
                <a:solidFill>
                  <a:schemeClr val="tx1"/>
                </a:solidFill>
                <a:latin typeface="Arial" pitchFamily="34" charset="0"/>
                <a:cs typeface="Arial" pitchFamily="34" charset="0"/>
              </a:rPr>
              <a:t>Να είναι ευανάγνωστο </a:t>
            </a:r>
          </a:p>
          <a:p>
            <a:pPr>
              <a:spcBef>
                <a:spcPts val="600"/>
              </a:spcBef>
              <a:spcAft>
                <a:spcPts val="600"/>
              </a:spcAft>
              <a:buClr>
                <a:srgbClr val="C00000"/>
              </a:buClr>
              <a:buSzPct val="94000"/>
              <a:buFont typeface="Wingdings 2" pitchFamily="18" charset="2"/>
              <a:buChar char="R"/>
            </a:pPr>
            <a:r>
              <a:rPr lang="el-GR" sz="1200" dirty="0" smtClean="0">
                <a:solidFill>
                  <a:schemeClr val="tx1"/>
                </a:solidFill>
                <a:latin typeface="Arial" pitchFamily="34" charset="0"/>
                <a:cs typeface="Arial" pitchFamily="34" charset="0"/>
              </a:rPr>
              <a:t>Να είναι γραμματικά σωστό</a:t>
            </a:r>
          </a:p>
          <a:p>
            <a:pPr>
              <a:spcBef>
                <a:spcPts val="600"/>
              </a:spcBef>
              <a:spcAft>
                <a:spcPts val="600"/>
              </a:spcAft>
              <a:buClr>
                <a:srgbClr val="C00000"/>
              </a:buClr>
              <a:buSzPct val="94000"/>
              <a:buFont typeface="Wingdings 2" pitchFamily="18" charset="2"/>
              <a:buChar char="R"/>
            </a:pPr>
            <a:r>
              <a:rPr lang="el-GR" sz="1200" dirty="0" smtClean="0">
                <a:latin typeface="Arial" pitchFamily="34" charset="0"/>
                <a:cs typeface="Arial" pitchFamily="34" charset="0"/>
              </a:rPr>
              <a:t>Να είναι σαφές και περιεκτικό</a:t>
            </a:r>
          </a:p>
          <a:p>
            <a:pPr>
              <a:spcBef>
                <a:spcPts val="600"/>
              </a:spcBef>
              <a:spcAft>
                <a:spcPts val="600"/>
              </a:spcAft>
              <a:buClr>
                <a:srgbClr val="C00000"/>
              </a:buClr>
              <a:buSzPct val="94000"/>
              <a:buFont typeface="Wingdings 2" pitchFamily="18" charset="2"/>
              <a:buChar char="R"/>
            </a:pPr>
            <a:r>
              <a:rPr lang="el-GR" sz="1200" dirty="0" smtClean="0">
                <a:solidFill>
                  <a:schemeClr val="tx1"/>
                </a:solidFill>
                <a:latin typeface="Arial" pitchFamily="34" charset="0"/>
                <a:cs typeface="Arial" pitchFamily="34" charset="0"/>
              </a:rPr>
              <a:t>Να είναι ευπαρουσίαστο</a:t>
            </a:r>
          </a:p>
          <a:p>
            <a:pPr>
              <a:spcBef>
                <a:spcPts val="600"/>
              </a:spcBef>
              <a:spcAft>
                <a:spcPts val="600"/>
              </a:spcAft>
              <a:buClr>
                <a:srgbClr val="C00000"/>
              </a:buClr>
              <a:buSzPct val="94000"/>
              <a:buFont typeface="Wingdings 2" pitchFamily="18" charset="2"/>
              <a:buChar char="R"/>
            </a:pPr>
            <a:r>
              <a:rPr lang="el-GR" sz="1200" dirty="0" smtClean="0">
                <a:latin typeface="Arial" pitchFamily="34" charset="0"/>
                <a:cs typeface="Arial" pitchFamily="34" charset="0"/>
              </a:rPr>
              <a:t>Να τονίζει τα δυνατά σημεία </a:t>
            </a:r>
          </a:p>
          <a:p>
            <a:pPr>
              <a:spcBef>
                <a:spcPts val="600"/>
              </a:spcBef>
              <a:spcAft>
                <a:spcPts val="600"/>
              </a:spcAft>
              <a:buClr>
                <a:srgbClr val="C00000"/>
              </a:buClr>
              <a:buSzPct val="94000"/>
              <a:buFont typeface="Wingdings 2" pitchFamily="18" charset="2"/>
              <a:buChar char="R"/>
            </a:pPr>
            <a:r>
              <a:rPr lang="el-GR" sz="1200" dirty="0" smtClean="0">
                <a:latin typeface="Arial" pitchFamily="34" charset="0"/>
                <a:cs typeface="Arial" pitchFamily="34" charset="0"/>
              </a:rPr>
              <a:t>Να είναι επίκαιρο</a:t>
            </a:r>
          </a:p>
          <a:p>
            <a:pPr>
              <a:spcBef>
                <a:spcPts val="600"/>
              </a:spcBef>
              <a:spcAft>
                <a:spcPts val="600"/>
              </a:spcAft>
              <a:buClr>
                <a:srgbClr val="C00000"/>
              </a:buClr>
              <a:buSzPct val="94000"/>
              <a:buFont typeface="Wingdings 2" pitchFamily="18" charset="2"/>
              <a:buChar char="R"/>
            </a:pPr>
            <a:r>
              <a:rPr lang="el-GR" sz="1200" dirty="0" smtClean="0">
                <a:solidFill>
                  <a:schemeClr val="tx1"/>
                </a:solidFill>
                <a:latin typeface="Arial" pitchFamily="34" charset="0"/>
                <a:cs typeface="Arial" pitchFamily="34" charset="0"/>
              </a:rPr>
              <a:t>Να γράφεται σε επαγγελματική </a:t>
            </a:r>
            <a:r>
              <a:rPr lang="el-GR" sz="1200" dirty="0" err="1" smtClean="0">
                <a:solidFill>
                  <a:schemeClr val="tx1"/>
                </a:solidFill>
                <a:latin typeface="Arial" pitchFamily="34" charset="0"/>
                <a:cs typeface="Arial" pitchFamily="34" charset="0"/>
              </a:rPr>
              <a:t>γλώσσ</a:t>
            </a: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u="sng" dirty="0" smtClean="0"/>
              <a:t>Άλλες</a:t>
            </a:r>
            <a:r>
              <a:rPr lang="el-GR" b="1" u="sng" baseline="0" dirty="0" smtClean="0"/>
              <a:t> πληροφορίες </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Αναφερθείτε σε θέματα όπως: η δυνατότητα ταξιδιών στο εξωτερικό</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Δυνατότητα εργασίας</a:t>
            </a:r>
            <a:r>
              <a:rPr lang="el-GR" baseline="0" dirty="0" smtClean="0"/>
              <a:t> σε βάρδια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Άδεια οδηγήσεως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a:t>
            </a:r>
          </a:p>
          <a:p>
            <a:pPr>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Χρονολογικά κενά </a:t>
            </a:r>
          </a:p>
          <a:p>
            <a:pPr>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 Περιττές λεπτομέρειες </a:t>
            </a:r>
          </a:p>
          <a:p>
            <a:pPr>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 Εκφράσεις με δόση υπερβολής </a:t>
            </a:r>
          </a:p>
          <a:p>
            <a:pPr marL="355600" indent="-355600">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Υπερεκτίμηση δεξιοτήτων χωρίς τεκμηρίωση</a:t>
            </a:r>
          </a:p>
          <a:p>
            <a:pPr marL="265113" indent="-265113">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  Πρώτο αντί του τρίτου προσώπου</a:t>
            </a:r>
          </a:p>
          <a:p>
            <a:pPr>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Χρώματα και σχέδια εκτός αν</a:t>
            </a:r>
            <a:endParaRPr lang="en-GB" sz="1200" dirty="0" smtClean="0">
              <a:latin typeface="Arial" pitchFamily="34" charset="0"/>
              <a:cs typeface="Arial" pitchFamily="34" charset="0"/>
            </a:endParaRPr>
          </a:p>
          <a:p>
            <a:pPr>
              <a:spcAft>
                <a:spcPts val="300"/>
              </a:spcAft>
              <a:buClr>
                <a:srgbClr val="FF6600"/>
              </a:buClr>
              <a:buSzPct val="100000"/>
              <a:buFont typeface="Wingdings" pitchFamily="2" charset="2"/>
              <a:buChar char="D"/>
            </a:pPr>
            <a:r>
              <a:rPr lang="el-GR" sz="1200" dirty="0" smtClean="0">
                <a:latin typeface="Arial" pitchFamily="34" charset="0"/>
                <a:cs typeface="Arial" pitchFamily="34" charset="0"/>
              </a:rPr>
              <a:t>Συστατικές επιστολές υποκειμενικής φύσης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u="sng" dirty="0" smtClean="0"/>
              <a:t>Δομή</a:t>
            </a:r>
            <a:r>
              <a:rPr lang="el-GR" u="sng" baseline="0" dirty="0" smtClean="0"/>
              <a:t> =</a:t>
            </a:r>
            <a:r>
              <a:rPr lang="el-GR" baseline="0" dirty="0" smtClean="0"/>
              <a:t> ( πως οργανώνονται / ταξινομούνται οι πληροφορίες ενός κειμένου ) με ενότητες – λογική σειρά των πληροφοριών δηλώνει ότι έχεις επιχειρηματική σκέψη / καλά οργανωμένος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Πρόσφατο</a:t>
            </a:r>
            <a:r>
              <a:rPr lang="el-GR" b="0" baseline="0" dirty="0" smtClean="0"/>
              <a:t> = </a:t>
            </a:r>
            <a:r>
              <a:rPr lang="en-US" b="0" baseline="0" dirty="0" smtClean="0"/>
              <a:t>updated info </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Check</a:t>
            </a:r>
            <a:r>
              <a:rPr lang="en-US" b="0" baseline="0" dirty="0" smtClean="0"/>
              <a:t> for spelling and grammatical errors </a:t>
            </a:r>
          </a:p>
          <a:p>
            <a:pPr marL="0" marR="0" indent="0" algn="l" defTabSz="914400" rtl="0" eaLnBrk="1" fontAlgn="auto" latinLnBrk="0" hangingPunct="1">
              <a:lnSpc>
                <a:spcPct val="100000"/>
              </a:lnSpc>
              <a:spcBef>
                <a:spcPts val="0"/>
              </a:spcBef>
              <a:spcAft>
                <a:spcPts val="0"/>
              </a:spcAft>
              <a:buClrTx/>
              <a:buSzTx/>
              <a:buFontTx/>
              <a:buNone/>
              <a:tabLst/>
              <a:defRPr/>
            </a:pPr>
            <a:r>
              <a:rPr lang="el-GR" b="0" dirty="0" smtClean="0"/>
              <a:t>Επιχειρησιακή επικοινωνία </a:t>
            </a:r>
            <a:r>
              <a:rPr lang="en-US" b="1" dirty="0" smtClean="0"/>
              <a:t>less</a:t>
            </a:r>
            <a:r>
              <a:rPr lang="en-US" b="1" baseline="0" dirty="0" smtClean="0"/>
              <a:t> is more – </a:t>
            </a:r>
            <a:r>
              <a:rPr lang="en-US" b="1" dirty="0" smtClean="0"/>
              <a:t>KISS technique </a:t>
            </a:r>
            <a:r>
              <a:rPr lang="en-US" dirty="0" smtClean="0"/>
              <a:t> </a:t>
            </a:r>
            <a:r>
              <a:rPr lang="el-GR" dirty="0" smtClean="0"/>
              <a:t>( </a:t>
            </a:r>
            <a:r>
              <a:rPr lang="en-US" dirty="0" smtClean="0"/>
              <a:t>Keep</a:t>
            </a:r>
            <a:r>
              <a:rPr lang="en-US" baseline="0" dirty="0" smtClean="0"/>
              <a:t> it short and simple ) – never use 2 words if one is enough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Visually appealing / attractive ( </a:t>
            </a:r>
            <a:r>
              <a:rPr lang="el-GR" b="1" baseline="0" dirty="0" smtClean="0"/>
              <a:t>καλή παρουσίαση </a:t>
            </a:r>
            <a:r>
              <a:rPr lang="el-GR" baseline="0" dirty="0" smtClean="0"/>
              <a:t>- </a:t>
            </a:r>
            <a:r>
              <a:rPr lang="el-GR" b="1" baseline="0" dirty="0" smtClean="0"/>
              <a:t>οπτικώς ελκυστικό </a:t>
            </a:r>
            <a:r>
              <a:rPr lang="el-GR"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Επιμέλεια</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Δόμηση στη σκέψη</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Οργανωτική ικανότητα </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Δεξιότητα γραπτού λόγου</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Προσοχή στην ποιότητα</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Επαγγελματισμός  </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mn-lt"/>
                <a:ea typeface="+mn-ea"/>
                <a:cs typeface="+mn-cs"/>
              </a:rPr>
              <a:t>Βιογραφικό Σημείωμα </a:t>
            </a:r>
            <a:r>
              <a:rPr lang="el-GR" sz="1200" kern="1200" dirty="0" err="1" smtClean="0">
                <a:solidFill>
                  <a:schemeClr val="tx1"/>
                </a:solidFill>
                <a:latin typeface="+mn-lt"/>
                <a:ea typeface="+mn-ea"/>
                <a:cs typeface="+mn-cs"/>
              </a:rPr>
              <a:t>Europass</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Europass</a:t>
            </a:r>
            <a:r>
              <a:rPr lang="el-GR" sz="1200" kern="1200" dirty="0" smtClean="0">
                <a:solidFill>
                  <a:schemeClr val="tx1"/>
                </a:solidFill>
                <a:latin typeface="+mn-lt"/>
                <a:ea typeface="+mn-ea"/>
                <a:cs typeface="+mn-cs"/>
              </a:rPr>
              <a:t> CV) αποτελεί τον κεντρικό άξονα του φακέλου Europass, συμπληρώνεται από εσένα τον ίδιο και σου προσφέρει τη δυνατότητα να παρουσιάσεις µε σαφή και συνοπτικό τρόπο πληροφορίες για το σύνολο των επαγγελματικών προσόντων και ικανοτήτων σου, καθώς επίσης και άλλα προσωπικά σου στοιχεία. Στο Europass CV έχεις τη δυνατότητα να επισυνάψεις άλλα έγγραφα Europass και άλλες πληροφορίες που μπορούν να προστεθούν µε τη μορφή ενός ή περισσότερων παραρτημάτων</a:t>
            </a: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b="0" i="0" kern="1200" dirty="0" smtClean="0">
                <a:solidFill>
                  <a:schemeClr val="tx1"/>
                </a:solidFill>
                <a:latin typeface="+mn-lt"/>
                <a:ea typeface="+mn-ea"/>
                <a:cs typeface="+mn-cs"/>
              </a:rPr>
              <a:t>Είναι</a:t>
            </a:r>
            <a:r>
              <a:rPr lang="el-GR" sz="1200" b="0" i="0" kern="1200" baseline="0" dirty="0" smtClean="0">
                <a:solidFill>
                  <a:schemeClr val="tx1"/>
                </a:solidFill>
                <a:latin typeface="+mn-lt"/>
                <a:ea typeface="+mn-ea"/>
                <a:cs typeface="+mn-cs"/>
              </a:rPr>
              <a:t> μια </a:t>
            </a:r>
            <a:r>
              <a:rPr lang="el-GR" sz="1200" b="1" i="0" kern="1200" baseline="0" dirty="0" smtClean="0">
                <a:solidFill>
                  <a:schemeClr val="tx1"/>
                </a:solidFill>
                <a:latin typeface="+mn-lt"/>
                <a:ea typeface="+mn-ea"/>
                <a:cs typeface="+mn-cs"/>
              </a:rPr>
              <a:t>π</a:t>
            </a:r>
            <a:r>
              <a:rPr lang="el-GR" sz="1200" b="1" i="0" kern="1200" dirty="0" smtClean="0">
                <a:solidFill>
                  <a:schemeClr val="tx1"/>
                </a:solidFill>
                <a:latin typeface="+mn-lt"/>
                <a:ea typeface="+mn-ea"/>
                <a:cs typeface="+mn-cs"/>
              </a:rPr>
              <a:t>ροσωπική</a:t>
            </a:r>
            <a:r>
              <a:rPr lang="el-GR" sz="1200" b="1" i="0" kern="1200" baseline="0" dirty="0" smtClean="0">
                <a:solidFill>
                  <a:schemeClr val="tx1"/>
                </a:solidFill>
                <a:latin typeface="+mn-lt"/>
                <a:ea typeface="+mn-ea"/>
                <a:cs typeface="+mn-cs"/>
              </a:rPr>
              <a:t> σύσταση </a:t>
            </a:r>
            <a:r>
              <a:rPr lang="en-US" sz="1200" b="0" i="0" kern="1200" baseline="0" dirty="0" smtClean="0">
                <a:solidFill>
                  <a:schemeClr val="tx1"/>
                </a:solidFill>
                <a:latin typeface="+mn-lt"/>
                <a:ea typeface="+mn-ea"/>
                <a:cs typeface="+mn-cs"/>
              </a:rPr>
              <a:t>( Personal recommendation )</a:t>
            </a:r>
            <a:endParaRPr lang="el-GR" sz="1200" b="0" i="0" kern="1200" baseline="0" dirty="0" smtClean="0">
              <a:solidFill>
                <a:schemeClr val="tx1"/>
              </a:solidFill>
              <a:latin typeface="+mn-lt"/>
              <a:ea typeface="+mn-ea"/>
              <a:cs typeface="+mn-cs"/>
            </a:endParaRPr>
          </a:p>
          <a:p>
            <a:r>
              <a:rPr lang="el-GR" sz="1200" dirty="0" smtClean="0"/>
              <a:t>Στέλνει ένα μήνυμα αναφορικά με την</a:t>
            </a:r>
            <a:r>
              <a:rPr lang="el-GR" sz="1200" baseline="0" dirty="0" smtClean="0"/>
              <a:t> ποιότητα του γραπτού σας λόγου</a:t>
            </a:r>
            <a:endParaRPr lang="el-GR" sz="1200" b="0" i="0" kern="1200" dirty="0" smtClean="0">
              <a:solidFill>
                <a:schemeClr val="tx1"/>
              </a:solidFill>
              <a:latin typeface="+mn-lt"/>
              <a:ea typeface="+mn-ea"/>
              <a:cs typeface="+mn-cs"/>
            </a:endParaRPr>
          </a:p>
          <a:p>
            <a:pPr marL="35401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Δίνει την ευκαιρία στον Αιτητή να</a:t>
            </a:r>
            <a:r>
              <a:rPr lang="en-US" sz="2400" dirty="0" smtClean="0">
                <a:latin typeface="Arial" pitchFamily="34" charset="0"/>
                <a:cs typeface="Arial" pitchFamily="34" charset="0"/>
              </a:rPr>
              <a:t>:</a:t>
            </a:r>
            <a:endParaRPr lang="el-GR" sz="2400" dirty="0" smtClean="0">
              <a:latin typeface="Arial" pitchFamily="34" charset="0"/>
              <a:cs typeface="Arial" pitchFamily="34" charset="0"/>
            </a:endParaRPr>
          </a:p>
          <a:p>
            <a:pPr marL="754063" lvl="1" indent="-354013">
              <a:spcAft>
                <a:spcPts val="600"/>
              </a:spcAft>
              <a:buClr>
                <a:srgbClr val="FF6600"/>
              </a:buClr>
              <a:buSzPct val="93000"/>
              <a:buFont typeface="Wingdings" pitchFamily="2" charset="2"/>
              <a:buChar char="ü"/>
            </a:pPr>
            <a:r>
              <a:rPr lang="el-GR" sz="2200" dirty="0" smtClean="0">
                <a:latin typeface="Arial" pitchFamily="34" charset="0"/>
                <a:cs typeface="Arial" pitchFamily="34" charset="0"/>
              </a:rPr>
              <a:t>Συστηθεί ( προσωπική σύσταση )</a:t>
            </a:r>
          </a:p>
          <a:p>
            <a:pPr marL="754063" lvl="1" indent="-354013">
              <a:spcAft>
                <a:spcPts val="600"/>
              </a:spcAft>
              <a:buClr>
                <a:srgbClr val="FF6600"/>
              </a:buClr>
              <a:buSzPct val="93000"/>
              <a:buFont typeface="Wingdings" pitchFamily="2" charset="2"/>
              <a:buChar char="ü"/>
            </a:pPr>
            <a:r>
              <a:rPr lang="el-GR" sz="2200" dirty="0" smtClean="0">
                <a:latin typeface="Arial" pitchFamily="34" charset="0"/>
                <a:cs typeface="Arial" pitchFamily="34" charset="0"/>
              </a:rPr>
              <a:t>Εξηγήσει την καταλληλότητα του για τη θέση</a:t>
            </a:r>
          </a:p>
          <a:p>
            <a:pPr marL="754063" lvl="1" indent="-354013">
              <a:spcAft>
                <a:spcPts val="600"/>
              </a:spcAft>
              <a:buClr>
                <a:srgbClr val="FF6600"/>
              </a:buClr>
              <a:buSzPct val="93000"/>
              <a:buFont typeface="Wingdings" pitchFamily="2" charset="2"/>
              <a:buChar char="ü"/>
            </a:pPr>
            <a:r>
              <a:rPr lang="el-GR" sz="2200" dirty="0" smtClean="0">
                <a:latin typeface="Arial" pitchFamily="34" charset="0"/>
                <a:cs typeface="Arial" pitchFamily="34" charset="0"/>
              </a:rPr>
              <a:t>Υποκινήσει τον αναγνώστη να διαβάσει το βιογραφικό</a:t>
            </a:r>
          </a:p>
          <a:p>
            <a:endParaRPr lang="el-G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our cover letter should be</a:t>
            </a:r>
            <a:r>
              <a:rPr lang="en-US" sz="1200" b="1"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specific to the position you are applying </a:t>
            </a:r>
            <a:r>
              <a:rPr lang="en-US" sz="1200" b="0" i="0" kern="1200" dirty="0" smtClean="0">
                <a:solidFill>
                  <a:schemeClr val="tx1"/>
                </a:solidFill>
                <a:latin typeface="+mn-lt"/>
                <a:ea typeface="+mn-ea"/>
                <a:cs typeface="+mn-cs"/>
              </a:rPr>
              <a:t>for, relating your skills and experience to those noted in the job posting. Your cover letter is your first (and best) chance to make a good impression.</a:t>
            </a:r>
          </a:p>
          <a:p>
            <a:endParaRPr lang="el-G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Perfection matters when writing cover letters. Every cover letter you write </a:t>
            </a:r>
            <a:r>
              <a:rPr lang="en-US" sz="1200" b="1" i="1" kern="1200" dirty="0" smtClean="0">
                <a:solidFill>
                  <a:schemeClr val="tx1"/>
                </a:solidFill>
                <a:latin typeface="+mn-lt"/>
                <a:ea typeface="+mn-ea"/>
                <a:cs typeface="+mn-cs"/>
              </a:rPr>
              <a:t>should be customized </a:t>
            </a:r>
            <a:r>
              <a:rPr lang="en-US" sz="1200" b="0" i="0" kern="1200" dirty="0" smtClean="0">
                <a:solidFill>
                  <a:schemeClr val="tx1"/>
                </a:solidFill>
                <a:latin typeface="+mn-lt"/>
                <a:ea typeface="+mn-ea"/>
                <a:cs typeface="+mn-cs"/>
              </a:rPr>
              <a:t>for the job you are applying for, clear and concise, grammatically correct, and error-free</a:t>
            </a:r>
            <a:endParaRPr lang="el-GR" sz="1200" b="0" i="0" kern="1200" dirty="0" smtClean="0">
              <a:solidFill>
                <a:schemeClr val="tx1"/>
              </a:solidFill>
              <a:latin typeface="+mn-lt"/>
              <a:ea typeface="+mn-ea"/>
              <a:cs typeface="+mn-cs"/>
            </a:endParaRPr>
          </a:p>
          <a:p>
            <a:endParaRPr lang="el-GR" sz="1200" b="0" i="0" kern="1200" baseline="0" dirty="0" smtClean="0">
              <a:solidFill>
                <a:schemeClr val="tx1"/>
              </a:solidFill>
              <a:latin typeface="+mn-lt"/>
              <a:ea typeface="+mn-ea"/>
              <a:cs typeface="+mn-cs"/>
            </a:endParaRP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Είναι μια προσωπική σύσταση</a:t>
            </a: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Υποδηλώνει πραγματικό ενδιαφέρον</a:t>
            </a: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Μεταδίδει επαγγελματισμό</a:t>
            </a: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Δίνει ένδειξη για την ικανότητα στο γραπτό λόγο</a:t>
            </a: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Επεξηγεί την καταλληλότητα του/της κατόχου</a:t>
            </a:r>
          </a:p>
          <a:p>
            <a:pPr marL="354013" indent="-354013">
              <a:spcBef>
                <a:spcPts val="600"/>
              </a:spcBef>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Παρακινεί τον αναγνώστη να διαβάσει το βιογραφικό</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our cover letter should be</a:t>
            </a:r>
            <a:r>
              <a:rPr lang="en-US" sz="1200" b="1" i="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specific to the position you are applying </a:t>
            </a:r>
            <a:r>
              <a:rPr lang="en-US" sz="1200" b="0" i="0" kern="1200" dirty="0" smtClean="0">
                <a:solidFill>
                  <a:schemeClr val="tx1"/>
                </a:solidFill>
                <a:latin typeface="+mn-lt"/>
                <a:ea typeface="+mn-ea"/>
                <a:cs typeface="+mn-cs"/>
              </a:rPr>
              <a:t>for, relating your skills and experience to those noted in the job posting. Your cover letter is your first (and best) chance to make a good impression.</a:t>
            </a:r>
          </a:p>
          <a:p>
            <a:endParaRPr lang="el-G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Perfection matters when writing cover letters. </a:t>
            </a:r>
            <a:endParaRPr lang="el-GR"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Every cover letter you write </a:t>
            </a:r>
            <a:r>
              <a:rPr lang="en-US" sz="1200" b="1" i="1" kern="1200" dirty="0" smtClean="0">
                <a:solidFill>
                  <a:schemeClr val="tx1"/>
                </a:solidFill>
                <a:latin typeface="+mn-lt"/>
                <a:ea typeface="+mn-ea"/>
                <a:cs typeface="+mn-cs"/>
              </a:rPr>
              <a:t>should be customized </a:t>
            </a:r>
            <a:r>
              <a:rPr lang="en-US" sz="1200" b="0" i="0" kern="1200" dirty="0" smtClean="0">
                <a:solidFill>
                  <a:schemeClr val="tx1"/>
                </a:solidFill>
                <a:latin typeface="+mn-lt"/>
                <a:ea typeface="+mn-ea"/>
                <a:cs typeface="+mn-cs"/>
              </a:rPr>
              <a:t>for the job you are applying for, clear and concise, grammatically correct, and error-free</a:t>
            </a:r>
          </a:p>
          <a:p>
            <a:endParaRPr lang="en-US" sz="1200" b="0" i="0" kern="1200" baseline="0" dirty="0" smtClean="0">
              <a:solidFill>
                <a:schemeClr val="tx1"/>
              </a:solidFill>
              <a:latin typeface="+mn-lt"/>
              <a:ea typeface="+mn-ea"/>
              <a:cs typeface="+mn-cs"/>
            </a:endParaRPr>
          </a:p>
          <a:p>
            <a:pPr marL="754063" lvl="1" indent="-354013">
              <a:spcAft>
                <a:spcPts val="600"/>
              </a:spcAft>
              <a:buClr>
                <a:srgbClr val="FF6600"/>
              </a:buClr>
              <a:buSzPct val="93000"/>
              <a:buFont typeface="Wingdings 2" pitchFamily="18" charset="2"/>
              <a:buChar char="P"/>
            </a:pPr>
            <a:r>
              <a:rPr lang="en-US" sz="2200" dirty="0" smtClean="0">
                <a:latin typeface="Arial" pitchFamily="34" charset="0"/>
                <a:cs typeface="Arial" pitchFamily="34" charset="0"/>
              </a:rPr>
              <a:t>Times New Roman, Arial</a:t>
            </a:r>
          </a:p>
          <a:p>
            <a:pPr marL="754063" lvl="1" indent="-354013">
              <a:spcAft>
                <a:spcPts val="600"/>
              </a:spcAft>
              <a:buClr>
                <a:srgbClr val="FF6600"/>
              </a:buClr>
              <a:buSzPct val="93000"/>
              <a:buFont typeface="Wingdings 2" pitchFamily="18" charset="2"/>
              <a:buChar char="P"/>
            </a:pPr>
            <a:r>
              <a:rPr lang="el-GR" sz="2200" dirty="0" smtClean="0">
                <a:latin typeface="Arial" pitchFamily="34" charset="0"/>
                <a:cs typeface="Arial" pitchFamily="34" charset="0"/>
              </a:rPr>
              <a:t>Μέγεθος </a:t>
            </a:r>
            <a:r>
              <a:rPr lang="en-US" sz="2200" dirty="0" smtClean="0">
                <a:latin typeface="Arial" pitchFamily="34" charset="0"/>
                <a:cs typeface="Arial" pitchFamily="34" charset="0"/>
              </a:rPr>
              <a:t>11 – 12</a:t>
            </a:r>
            <a:endParaRPr lang="el-GR" sz="2200" dirty="0" smtClean="0">
              <a:latin typeface="Arial" pitchFamily="34" charset="0"/>
              <a:cs typeface="Arial" pitchFamily="34" charset="0"/>
            </a:endParaRPr>
          </a:p>
          <a:p>
            <a:pPr marL="754063" lvl="1" indent="-354013">
              <a:spcAft>
                <a:spcPts val="600"/>
              </a:spcAft>
              <a:buClr>
                <a:srgbClr val="FF6600"/>
              </a:buClr>
              <a:buSzPct val="93000"/>
              <a:buFont typeface="Wingdings 2" pitchFamily="18" charset="2"/>
              <a:buChar char="P"/>
            </a:pPr>
            <a:r>
              <a:rPr lang="el-GR" sz="2200" dirty="0" smtClean="0">
                <a:latin typeface="Arial" pitchFamily="34" charset="0"/>
                <a:cs typeface="Arial" pitchFamily="34" charset="0"/>
              </a:rPr>
              <a:t>Μαύρο χρώμα </a:t>
            </a:r>
          </a:p>
          <a:p>
            <a:pPr marL="754063" lvl="1" indent="-354013">
              <a:spcAft>
                <a:spcPts val="600"/>
              </a:spcAft>
              <a:buClr>
                <a:srgbClr val="FF6600"/>
              </a:buClr>
              <a:buSzPct val="93000"/>
              <a:buFont typeface="Wingdings 2" pitchFamily="18" charset="2"/>
              <a:buChar char="P"/>
            </a:pPr>
            <a:r>
              <a:rPr lang="el-GR" sz="2200" dirty="0" smtClean="0">
                <a:latin typeface="Arial" pitchFamily="34" charset="0"/>
                <a:cs typeface="Arial" pitchFamily="34" charset="0"/>
              </a:rPr>
              <a:t>1 σελίδα – </a:t>
            </a:r>
            <a:r>
              <a:rPr lang="en-US" sz="2200" dirty="0" smtClean="0">
                <a:latin typeface="Arial" pitchFamily="34" charset="0"/>
                <a:cs typeface="Arial" pitchFamily="34" charset="0"/>
              </a:rPr>
              <a:t>(KISS) </a:t>
            </a:r>
            <a:endParaRPr lang="el-GR" sz="2200" dirty="0" smtClean="0">
              <a:latin typeface="Arial" pitchFamily="34" charset="0"/>
              <a:cs typeface="Arial" pitchFamily="34" charset="0"/>
            </a:endParaRPr>
          </a:p>
          <a:p>
            <a:pPr marL="754063" lvl="1" indent="-354013">
              <a:spcAft>
                <a:spcPts val="600"/>
              </a:spcAft>
              <a:buClr>
                <a:srgbClr val="FF6600"/>
              </a:buClr>
              <a:buSzPct val="93000"/>
              <a:buFont typeface="Wingdings 2" pitchFamily="18" charset="2"/>
              <a:buChar char="P"/>
            </a:pPr>
            <a:r>
              <a:rPr lang="el-GR" sz="2200" dirty="0" smtClean="0">
                <a:latin typeface="Arial" pitchFamily="34" charset="0"/>
                <a:cs typeface="Arial" pitchFamily="34" charset="0"/>
              </a:rPr>
              <a:t>Έντονο μαύρο  </a:t>
            </a:r>
            <a:r>
              <a:rPr lang="en-US" sz="2200" dirty="0" smtClean="0">
                <a:latin typeface="Arial" pitchFamily="34" charset="0"/>
                <a:cs typeface="Arial" pitchFamily="34" charset="0"/>
              </a:rPr>
              <a:t> </a:t>
            </a:r>
            <a:endParaRPr lang="el-GR" sz="2200" dirty="0" smtClean="0">
              <a:latin typeface="Arial" pitchFamily="34" charset="0"/>
              <a:cs typeface="Arial" pitchFamily="34" charset="0"/>
            </a:endParaRPr>
          </a:p>
          <a:p>
            <a:endParaRPr lang="el-GR" sz="1200" kern="1200" baseline="0" dirty="0" smtClean="0">
              <a:solidFill>
                <a:schemeClr val="tx1"/>
              </a:solidFill>
              <a:latin typeface="+mn-lt"/>
              <a:ea typeface="+mn-ea"/>
              <a:cs typeface="+mn-cs"/>
            </a:endParaRPr>
          </a:p>
          <a:p>
            <a:r>
              <a:rPr lang="el-GR" dirty="0" smtClean="0"/>
              <a:t>σαφώς πιο ευανάγνωστη, με ειρμό και συνέπεια στο λόγο</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σύνοψη / περίληψη των σχετικών σας προσόντων και έμφαση στα σημεία που ευνοούν / στηρίξουν την υποψηφιότητά σας /</a:t>
            </a:r>
            <a:r>
              <a:rPr lang="el-GR" baseline="0" dirty="0" smtClean="0"/>
              <a:t> ανταγωνιστικό σας πλεονέκτημα </a:t>
            </a:r>
            <a:endParaRPr lang="el-GR" dirty="0" smtClean="0"/>
          </a:p>
          <a:p>
            <a:pPr>
              <a:buFont typeface="Arial" pitchFamily="34" charset="0"/>
              <a:buChar char="•"/>
            </a:pPr>
            <a:r>
              <a:rPr lang="el-GR" dirty="0" smtClean="0"/>
              <a:t>Επαγγελματικός τρόπος σύνταξης</a:t>
            </a:r>
          </a:p>
          <a:p>
            <a:pPr>
              <a:buFont typeface="Arial" pitchFamily="34" charset="0"/>
              <a:buChar char="•"/>
            </a:pPr>
            <a:r>
              <a:rPr lang="el-GR" dirty="0" smtClean="0"/>
              <a:t>Γραμμένη στην ίδια γλώσσα με το βιογραφικό σημείωμα</a:t>
            </a:r>
          </a:p>
          <a:p>
            <a:pPr>
              <a:buFont typeface="Arial" pitchFamily="34" charset="0"/>
              <a:buChar char="•"/>
            </a:pPr>
            <a:r>
              <a:rPr lang="el-GR" dirty="0" smtClean="0"/>
              <a:t>Με θέμα (</a:t>
            </a:r>
            <a:r>
              <a:rPr lang="en-GB" dirty="0" smtClean="0"/>
              <a:t>subject)</a:t>
            </a:r>
            <a:endParaRPr lang="el-GR" dirty="0" smtClean="0"/>
          </a:p>
          <a:p>
            <a:pPr>
              <a:buFont typeface="Arial" pitchFamily="34" charset="0"/>
              <a:buChar char="•"/>
            </a:pPr>
            <a:r>
              <a:rPr lang="el-GR" dirty="0" smtClean="0"/>
              <a:t>Απευθύνεται στον υπεύθυνο της διαδικασίας ή στο αρμόδιο τμήμα </a:t>
            </a:r>
          </a:p>
          <a:p>
            <a:pPr>
              <a:buFont typeface="Arial" pitchFamily="34" charset="0"/>
              <a:buChar char="•"/>
            </a:pPr>
            <a:r>
              <a:rPr lang="el-GR" dirty="0" smtClean="0"/>
              <a:t>Δεν  υπερβαίνει τη μία σελίδα και δεν  ξεπερνά τις </a:t>
            </a:r>
            <a:r>
              <a:rPr lang="el-GR" b="1" dirty="0" smtClean="0"/>
              <a:t>2-4 (σύντομες) παραγράφους</a:t>
            </a:r>
            <a:r>
              <a:rPr lang="el-GR" dirty="0" smtClean="0"/>
              <a:t>.</a:t>
            </a:r>
          </a:p>
          <a:p>
            <a:pPr>
              <a:buFont typeface="Arial" pitchFamily="34" charset="0"/>
              <a:buChar char="•"/>
            </a:pPr>
            <a:r>
              <a:rPr lang="el-GR" dirty="0" smtClean="0"/>
              <a:t>Γραμμένη με το ίδιο φόντο και τυπωμένη στο ίδιο χαρτί  με το βιογραφικό</a:t>
            </a:r>
          </a:p>
          <a:p>
            <a:pPr lvl="1">
              <a:buFont typeface="Arial" pitchFamily="34" charset="0"/>
              <a:buChar char="•"/>
            </a:pPr>
            <a:r>
              <a:rPr lang="el-GR" dirty="0" smtClean="0"/>
              <a:t>Μπορεί  να είναι διαφορετική γραμματοσειρά</a:t>
            </a:r>
          </a:p>
          <a:p>
            <a:pPr>
              <a:buFont typeface="Arial" pitchFamily="34" charset="0"/>
              <a:buChar char="•"/>
            </a:pPr>
            <a:r>
              <a:rPr lang="el-GR" dirty="0" smtClean="0"/>
              <a:t>Πλήρης διεύθυνση</a:t>
            </a:r>
          </a:p>
          <a:p>
            <a:pPr>
              <a:buFont typeface="Arial" pitchFamily="34" charset="0"/>
              <a:buChar char="•"/>
            </a:pPr>
            <a:r>
              <a:rPr lang="el-GR" dirty="0" smtClean="0"/>
              <a:t>Σωστή προσφώνηση</a:t>
            </a:r>
          </a:p>
          <a:p>
            <a:pPr>
              <a:buFont typeface="Arial" pitchFamily="34" charset="0"/>
              <a:buChar char="•"/>
            </a:pPr>
            <a:r>
              <a:rPr lang="el-GR" dirty="0" smtClean="0"/>
              <a:t>Σωστό κλείσιμο</a:t>
            </a:r>
          </a:p>
          <a:p>
            <a:pPr>
              <a:buFont typeface="Arial" pitchFamily="34" charset="0"/>
              <a:buChar char="•"/>
            </a:pPr>
            <a:r>
              <a:rPr lang="el-GR" dirty="0" smtClean="0"/>
              <a:t>Χωρίς ορθογραφικά και συντακτικά λάθη</a:t>
            </a:r>
            <a:endParaRPr lang="el-GR" sz="1200" dirty="0" smtClean="0">
              <a:latin typeface="Arial" pitchFamily="34" charset="0"/>
              <a:cs typeface="Arial" pitchFamily="34" charset="0"/>
            </a:endParaRPr>
          </a:p>
          <a:p>
            <a:endParaRPr lang="el-GR" dirty="0" smtClean="0"/>
          </a:p>
          <a:p>
            <a:r>
              <a:rPr lang="el-GR" dirty="0" smtClean="0"/>
              <a:t>ευγενικός χαρακτήρας /ύφος αλλά όχι υπερβολές</a:t>
            </a:r>
          </a:p>
          <a:p>
            <a:endParaRPr lang="el-GR" dirty="0" smtClean="0"/>
          </a:p>
          <a:p>
            <a:r>
              <a:rPr lang="el-GR" dirty="0" smtClean="0"/>
              <a:t>ενεργό ενδιαφέρον για τη θέση ή την εταιρεία</a:t>
            </a:r>
          </a:p>
          <a:p>
            <a:pPr lvl="1"/>
            <a:r>
              <a:rPr lang="el-GR" dirty="0" smtClean="0"/>
              <a:t> αλλά όχι ανυπομονησία!</a:t>
            </a:r>
          </a:p>
          <a:p>
            <a:r>
              <a:rPr lang="el-GR" dirty="0" smtClean="0"/>
              <a:t>Όχι αυτούσια τμήματα από το βιογραφικό</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Είναι μια δομημένη συζήτηση μεταξύ, του εκπροσώπου της Εταιρείας και του υποψηφίου, με σκοπό τη συλλογή πληροφοριών για το </a:t>
            </a:r>
            <a:r>
              <a:rPr lang="el-GR" sz="1200" u="sng" dirty="0" smtClean="0">
                <a:latin typeface="Arial" pitchFamily="34" charset="0"/>
                <a:cs typeface="Arial" pitchFamily="34" charset="0"/>
              </a:rPr>
              <a:t>βαθμό καταλληλότητας </a:t>
            </a:r>
            <a:r>
              <a:rPr lang="el-GR" sz="1200" dirty="0" smtClean="0">
                <a:latin typeface="Arial" pitchFamily="34" charset="0"/>
                <a:cs typeface="Arial" pitchFamily="34" charset="0"/>
              </a:rPr>
              <a:t>του υποψηφίου με βάση της προδιαγραφές της θέσης</a:t>
            </a:r>
          </a:p>
          <a:p>
            <a:endParaRPr lang="el-GR" dirty="0" smtClean="0"/>
          </a:p>
          <a:p>
            <a:pPr marL="354013" indent="-354013">
              <a:spcAft>
                <a:spcPts val="600"/>
              </a:spcAft>
              <a:buClr>
                <a:srgbClr val="FF6600"/>
              </a:buClr>
              <a:buSzPct val="93000"/>
              <a:buFont typeface="Arial" pitchFamily="34" charset="0"/>
              <a:buChar char="►"/>
            </a:pPr>
            <a:r>
              <a:rPr lang="el-GR" sz="2400" dirty="0" smtClean="0">
                <a:latin typeface="Arial" pitchFamily="34" charset="0"/>
                <a:cs typeface="Arial" pitchFamily="34" charset="0"/>
              </a:rPr>
              <a:t>Διαπροσωπική επαφή </a:t>
            </a:r>
          </a:p>
          <a:p>
            <a:pPr marL="754063" lvl="1" indent="-354013">
              <a:spcAft>
                <a:spcPts val="600"/>
              </a:spcAft>
              <a:buClr>
                <a:srgbClr val="FF6600"/>
              </a:buClr>
              <a:buSzPct val="93000"/>
              <a:buFont typeface="Wingdings 2" pitchFamily="18" charset="2"/>
              <a:buChar char="R"/>
            </a:pPr>
            <a:r>
              <a:rPr lang="el-GR" sz="2200" dirty="0" smtClean="0">
                <a:latin typeface="Arial" pitchFamily="34" charset="0"/>
                <a:cs typeface="Arial" pitchFamily="34" charset="0"/>
              </a:rPr>
              <a:t>Ερωτήσεις </a:t>
            </a:r>
          </a:p>
          <a:p>
            <a:pPr marL="754063" lvl="1" indent="-354013">
              <a:spcAft>
                <a:spcPts val="600"/>
              </a:spcAft>
              <a:buClr>
                <a:srgbClr val="FF6600"/>
              </a:buClr>
              <a:buSzPct val="93000"/>
              <a:buFont typeface="Wingdings 2" pitchFamily="18" charset="2"/>
              <a:buChar char="R"/>
            </a:pPr>
            <a:r>
              <a:rPr lang="el-GR" sz="2200" dirty="0" smtClean="0">
                <a:latin typeface="Arial" pitchFamily="34" charset="0"/>
                <a:cs typeface="Arial" pitchFamily="34" charset="0"/>
              </a:rPr>
              <a:t>Διευκρινήσεις</a:t>
            </a:r>
          </a:p>
          <a:p>
            <a:pPr marL="754063" lvl="1" indent="-354013">
              <a:spcAft>
                <a:spcPts val="600"/>
              </a:spcAft>
              <a:buClr>
                <a:srgbClr val="FF6600"/>
              </a:buClr>
              <a:buSzPct val="93000"/>
              <a:buFont typeface="Wingdings 2" pitchFamily="18" charset="2"/>
              <a:buChar char="R"/>
            </a:pPr>
            <a:r>
              <a:rPr lang="el-GR" sz="2200" dirty="0" smtClean="0">
                <a:latin typeface="Arial" pitchFamily="34" charset="0"/>
                <a:cs typeface="Arial" pitchFamily="34" charset="0"/>
              </a:rPr>
              <a:t>Αξιολόγηση δεξιοτήτων</a:t>
            </a:r>
          </a:p>
          <a:p>
            <a:pPr marL="754063" lvl="1" indent="-354013">
              <a:spcAft>
                <a:spcPts val="600"/>
              </a:spcAft>
              <a:buClr>
                <a:srgbClr val="FF6600"/>
              </a:buClr>
              <a:buSzPct val="93000"/>
              <a:buFont typeface="Wingdings 2" pitchFamily="18" charset="2"/>
              <a:buChar char="R"/>
            </a:pPr>
            <a:r>
              <a:rPr lang="el-GR" sz="2200" dirty="0" smtClean="0">
                <a:latin typeface="Arial" pitchFamily="34" charset="0"/>
                <a:cs typeface="Arial" pitchFamily="34" charset="0"/>
              </a:rPr>
              <a:t>Γλώσσα σώματος  </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l-GR" sz="1200" kern="1200" dirty="0" smtClean="0">
                <a:solidFill>
                  <a:schemeClr val="tx1"/>
                </a:solidFill>
                <a:latin typeface="+mn-lt"/>
                <a:ea typeface="+mn-ea"/>
                <a:cs typeface="+mn-cs"/>
              </a:rPr>
              <a:t>Την γενική ευθύνη και το γενικό σκοπό της θέσης ( </a:t>
            </a:r>
            <a:r>
              <a:rPr lang="en-US" sz="1200" kern="1200" dirty="0" smtClean="0">
                <a:solidFill>
                  <a:schemeClr val="tx1"/>
                </a:solidFill>
                <a:latin typeface="+mn-lt"/>
                <a:ea typeface="+mn-ea"/>
                <a:cs typeface="+mn-cs"/>
              </a:rPr>
              <a:t>job</a:t>
            </a:r>
            <a:r>
              <a:rPr lang="en-US"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main purpose</a:t>
            </a:r>
            <a:r>
              <a:rPr lang="el-GR" sz="1200" kern="1200" dirty="0" smtClean="0">
                <a:solidFill>
                  <a:schemeClr val="tx1"/>
                </a:solidFill>
                <a:latin typeface="+mn-lt"/>
                <a:ea typeface="+mn-ea"/>
                <a:cs typeface="+mn-cs"/>
              </a:rPr>
              <a:t> )</a:t>
            </a:r>
          </a:p>
          <a:p>
            <a:pPr lvl="0"/>
            <a:r>
              <a:rPr lang="el-GR" sz="1200" kern="1200" dirty="0" smtClean="0">
                <a:solidFill>
                  <a:schemeClr val="tx1"/>
                </a:solidFill>
                <a:latin typeface="+mn-lt"/>
                <a:ea typeface="+mn-ea"/>
                <a:cs typeface="+mn-cs"/>
              </a:rPr>
              <a:t>Τα συγκεκριμένα καθήκοντα </a:t>
            </a:r>
            <a:r>
              <a:rPr lang="en-US" sz="1200" kern="1200" dirty="0" smtClean="0">
                <a:solidFill>
                  <a:schemeClr val="tx1"/>
                </a:solidFill>
                <a:latin typeface="+mn-lt"/>
                <a:ea typeface="+mn-ea"/>
                <a:cs typeface="+mn-cs"/>
              </a:rPr>
              <a:t>/ </a:t>
            </a:r>
            <a:r>
              <a:rPr lang="el-GR" sz="1200" kern="1200" dirty="0" smtClean="0">
                <a:solidFill>
                  <a:schemeClr val="tx1"/>
                </a:solidFill>
                <a:latin typeface="+mn-lt"/>
                <a:ea typeface="+mn-ea"/>
                <a:cs typeface="+mn-cs"/>
              </a:rPr>
              <a:t>ευθύνες</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της θέσης τα οποία ο κάτοχος της έχει υποχρέωση να εκτελεί </a:t>
            </a:r>
          </a:p>
          <a:p>
            <a:pPr lvl="0"/>
            <a:r>
              <a:rPr lang="el-GR" sz="1200" kern="1200" dirty="0" smtClean="0">
                <a:solidFill>
                  <a:schemeClr val="tx1"/>
                </a:solidFill>
                <a:latin typeface="+mn-lt"/>
                <a:ea typeface="+mn-ea"/>
                <a:cs typeface="+mn-cs"/>
              </a:rPr>
              <a:t>( με σειρά προτεραιότητας ανάλογα του ποσοστού του εργάσιμου χρόνου που απαιτούν για την διεκπεραίωση τους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essential and desirable skills and qualifications to be possessed by the Job holder in order to carry out the job up to the expected standards</a:t>
            </a:r>
            <a:endParaRPr lang="el-GR" sz="1200" dirty="0" smtClean="0"/>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54013" indent="-354013">
              <a:spcAft>
                <a:spcPts val="600"/>
              </a:spcAft>
              <a:buClr>
                <a:srgbClr val="FF6600"/>
              </a:buClr>
              <a:buSzPct val="93000"/>
              <a:buFont typeface="Wingdings" pitchFamily="2" charset="2"/>
              <a:buChar char="§"/>
            </a:pPr>
            <a:r>
              <a:rPr lang="el-GR" sz="1200" dirty="0" smtClean="0">
                <a:latin typeface="Arial" pitchFamily="34" charset="0"/>
                <a:cs typeface="Arial" pitchFamily="34" charset="0"/>
              </a:rPr>
              <a:t>Σύνταξη βασικών καθηκόντων και απαιτούμενων προσόντων της θέσης </a:t>
            </a:r>
            <a:r>
              <a:rPr lang="el-GR" sz="1200" b="1" dirty="0" smtClean="0">
                <a:latin typeface="Arial" pitchFamily="34" charset="0"/>
                <a:cs typeface="Arial" pitchFamily="34" charset="0"/>
              </a:rPr>
              <a:t>Προσωπικής Βοηθού</a:t>
            </a:r>
            <a:r>
              <a:rPr lang="en-US" sz="1200" b="1" dirty="0" smtClean="0">
                <a:latin typeface="Arial" pitchFamily="34" charset="0"/>
                <a:cs typeface="Arial" pitchFamily="34" charset="0"/>
              </a:rPr>
              <a:t> </a:t>
            </a:r>
            <a:endParaRPr lang="el-GR" sz="1200" b="1" dirty="0" smtClean="0">
              <a:latin typeface="Arial" pitchFamily="34" charset="0"/>
              <a:cs typeface="Arial" pitchFamily="34" charset="0"/>
            </a:endParaRPr>
          </a:p>
          <a:p>
            <a:pPr>
              <a:spcAft>
                <a:spcPts val="600"/>
              </a:spcAft>
              <a:buClr>
                <a:srgbClr val="FF6600"/>
              </a:buClr>
              <a:buSzPct val="93000"/>
              <a:buFont typeface="Wingdings" pitchFamily="2" charset="2"/>
              <a:buChar char="§"/>
            </a:pPr>
            <a:endParaRPr lang="el-GR" sz="1100" dirty="0" smtClean="0">
              <a:latin typeface="Arial" pitchFamily="34" charset="0"/>
              <a:cs typeface="Arial" pitchFamily="34" charset="0"/>
            </a:endParaRP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http://www.mlsi.gov.cy/mlsi/dl/dl.nsf/all/7A84A425B6AAAD99C2257E850036C1CA?opendocument</a:t>
            </a:r>
            <a:endParaRPr lang="el-GR" dirty="0" smtClean="0"/>
          </a:p>
          <a:p>
            <a:endParaRPr lang="el-GR" dirty="0"/>
          </a:p>
        </p:txBody>
      </p:sp>
      <p:sp>
        <p:nvSpPr>
          <p:cNvPr id="4" name="Slide Number Placeholder 3"/>
          <p:cNvSpPr>
            <a:spLocks noGrp="1"/>
          </p:cNvSpPr>
          <p:nvPr>
            <p:ph type="sldNum" sz="quarter" idx="10"/>
          </p:nvPr>
        </p:nvSpPr>
        <p:spPr/>
        <p:txBody>
          <a:bodyPr/>
          <a:lstStyle/>
          <a:p>
            <a:pPr>
              <a:defRPr/>
            </a:pPr>
            <a:fld id="{734A34C0-1385-4850-B78D-D76F5C19F017}" type="slidenum">
              <a:rPr lang="el-GR" altLang="el-GR" smtClean="0"/>
              <a:pPr>
                <a:defRPr/>
              </a:pPr>
              <a:t>2</a:t>
            </a:fld>
            <a:endParaRPr lang="el-GR" altLang="el-GR"/>
          </a:p>
        </p:txBody>
      </p:sp>
    </p:spTree>
    <p:extLst>
      <p:ext uri="{BB962C8B-B14F-4D97-AF65-F5344CB8AC3E}">
        <p14:creationId xmlns:p14="http://schemas.microsoft.com/office/powerpoint/2010/main" val="3432649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Μπορεί να κάνει την εργασία</a:t>
            </a:r>
            <a:r>
              <a:rPr lang="en-US" sz="1200" dirty="0" smtClean="0">
                <a:latin typeface="Arial" pitchFamily="34" charset="0"/>
                <a:cs typeface="Arial" pitchFamily="34" charset="0"/>
              </a:rPr>
              <a:t>;</a:t>
            </a:r>
            <a:r>
              <a:rPr lang="el-GR" sz="1200" dirty="0" smtClean="0">
                <a:latin typeface="Arial" pitchFamily="34" charset="0"/>
                <a:cs typeface="Arial" pitchFamily="34" charset="0"/>
              </a:rPr>
              <a:t> </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Έχει την απαιτούμενη διάθεση και ενδιαφέρον</a:t>
            </a:r>
            <a:r>
              <a:rPr lang="en-US" sz="1200" dirty="0" smtClean="0">
                <a:latin typeface="Arial" pitchFamily="34" charset="0"/>
                <a:cs typeface="Arial" pitchFamily="34" charset="0"/>
              </a:rPr>
              <a:t>;</a:t>
            </a:r>
            <a:endParaRPr lang="el-GR" sz="1200" dirty="0" smtClean="0">
              <a:latin typeface="Arial" pitchFamily="34" charset="0"/>
              <a:cs typeface="Arial" pitchFamily="34" charset="0"/>
            </a:endParaRP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Έχει τα χαρακτηριστικά προσωπικότητας που απαιτούνται για τη θέση </a:t>
            </a:r>
            <a:endParaRPr lang="en-US" sz="1200" dirty="0" smtClean="0">
              <a:latin typeface="Arial" pitchFamily="34" charset="0"/>
              <a:cs typeface="Arial" pitchFamily="34" charset="0"/>
            </a:endParaRP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Μπορεί να δέσει με το περιβάλλον/ομάδα</a:t>
            </a:r>
            <a:r>
              <a:rPr lang="en-US" sz="1200" dirty="0" smtClean="0">
                <a:latin typeface="Arial" pitchFamily="34" charset="0"/>
                <a:cs typeface="Arial" pitchFamily="34" charset="0"/>
              </a:rPr>
              <a:t>;</a:t>
            </a:r>
            <a:r>
              <a:rPr lang="el-GR" sz="1200" dirty="0" smtClean="0">
                <a:latin typeface="Arial" pitchFamily="34" charset="0"/>
                <a:cs typeface="Arial" pitchFamily="34" charset="0"/>
              </a:rPr>
              <a:t> </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Έχει τις προοπτικές για το μέλλον</a:t>
            </a:r>
            <a:r>
              <a:rPr lang="en-US" sz="1200" dirty="0" smtClean="0">
                <a:latin typeface="Arial" pitchFamily="34" charset="0"/>
                <a:cs typeface="Arial" pitchFamily="34" charset="0"/>
              </a:rPr>
              <a:t>; </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dirty="0" smtClean="0">
                <a:latin typeface="Arial" pitchFamily="34" charset="0"/>
                <a:cs typeface="Arial" pitchFamily="34" charset="0"/>
              </a:rPr>
              <a:t>Η κάθε ερώτηση αποσκοπεί </a:t>
            </a:r>
            <a:r>
              <a:rPr lang="el-GR" sz="1200" i="1" dirty="0" smtClean="0">
                <a:latin typeface="Arial" pitchFamily="34" charset="0"/>
                <a:cs typeface="Arial" pitchFamily="34" charset="0"/>
              </a:rPr>
              <a:t>στο να εξετάσει το βαθμό καταλληλότητας του υποψηφίου με βάση τις απαιτήσεις και προδιαγραφές της θέσης</a:t>
            </a:r>
          </a:p>
          <a:p>
            <a:endParaRPr lang="el-GR" sz="1200" kern="1200" baseline="0" dirty="0" smtClean="0">
              <a:solidFill>
                <a:schemeClr val="tx1"/>
              </a:solidFill>
              <a:latin typeface="Arial" pitchFamily="34" charset="0"/>
              <a:ea typeface="+mn-ea"/>
              <a:cs typeface="Arial" pitchFamily="34" charset="0"/>
            </a:endParaRPr>
          </a:p>
          <a:p>
            <a:pPr>
              <a:buFont typeface="Arial" pitchFamily="34" charset="0"/>
              <a:buChar char="•"/>
            </a:pPr>
            <a:r>
              <a:rPr lang="el-GR" sz="1200" dirty="0" smtClean="0">
                <a:latin typeface="Arial" pitchFamily="34" charset="0"/>
                <a:cs typeface="Arial" pitchFamily="34" charset="0"/>
              </a:rPr>
              <a:t>Μπορεί - έχει τις δεξιότητες</a:t>
            </a:r>
          </a:p>
          <a:p>
            <a:pPr>
              <a:buFont typeface="Arial" pitchFamily="34" charset="0"/>
              <a:buChar char="•"/>
            </a:pPr>
            <a:r>
              <a:rPr lang="el-GR" sz="1200" dirty="0" smtClean="0">
                <a:latin typeface="Arial" pitchFamily="34" charset="0"/>
                <a:cs typeface="Arial" pitchFamily="34" charset="0"/>
              </a:rPr>
              <a:t>Έχει τη διάθεση</a:t>
            </a:r>
          </a:p>
          <a:p>
            <a:pPr>
              <a:buFont typeface="Arial" pitchFamily="34" charset="0"/>
              <a:buChar char="•"/>
            </a:pPr>
            <a:r>
              <a:rPr lang="el-GR" sz="1200" dirty="0" smtClean="0">
                <a:latin typeface="Arial" pitchFamily="34" charset="0"/>
                <a:cs typeface="Arial" pitchFamily="34" charset="0"/>
              </a:rPr>
              <a:t>Συνάδει με τ κουλτούρα</a:t>
            </a:r>
          </a:p>
          <a:p>
            <a:pPr>
              <a:buFont typeface="Arial" pitchFamily="34" charset="0"/>
              <a:buChar char="•"/>
            </a:pPr>
            <a:r>
              <a:rPr lang="el-GR" sz="1200" dirty="0" smtClean="0">
                <a:latin typeface="Arial" pitchFamily="34" charset="0"/>
                <a:cs typeface="Arial" pitchFamily="34" charset="0"/>
              </a:rPr>
              <a:t>Έχει προοπτική </a:t>
            </a:r>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Why do you want to work for us? </a:t>
            </a:r>
          </a:p>
          <a:p>
            <a:r>
              <a:rPr lang="en-US" sz="1200" b="0" kern="1200" dirty="0" smtClean="0">
                <a:solidFill>
                  <a:schemeClr val="tx1"/>
                </a:solidFill>
                <a:latin typeface="+mn-lt"/>
                <a:ea typeface="+mn-ea"/>
                <a:cs typeface="+mn-cs"/>
              </a:rPr>
              <a:t>What attracted u to apply for this position </a:t>
            </a: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They are seeking assurance that you want to work for this company in this job. </a:t>
            </a:r>
            <a:endParaRPr lang="el-GR"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They want to </a:t>
            </a:r>
            <a:r>
              <a:rPr lang="en-US" sz="1200" b="1" i="1" kern="1200" dirty="0" smtClean="0">
                <a:solidFill>
                  <a:schemeClr val="tx1"/>
                </a:solidFill>
                <a:latin typeface="+mn-lt"/>
                <a:ea typeface="+mn-ea"/>
                <a:cs typeface="+mn-cs"/>
              </a:rPr>
              <a:t>know you are genuinely interested in the company and the opportunities this job provides</a:t>
            </a:r>
            <a:r>
              <a:rPr lang="en-US" sz="1200" i="1" kern="1200" dirty="0" smtClean="0">
                <a:solidFill>
                  <a:schemeClr val="tx1"/>
                </a:solidFill>
                <a:latin typeface="+mn-lt"/>
                <a:ea typeface="+mn-ea"/>
                <a:cs typeface="+mn-cs"/>
              </a:rPr>
              <a:t>. </a:t>
            </a:r>
            <a:endParaRPr lang="el-GR"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You need to demonstrate that you understand what makes this company different from its competitors </a:t>
            </a:r>
            <a:r>
              <a:rPr lang="en-US" sz="1200" kern="1200" dirty="0" smtClean="0">
                <a:solidFill>
                  <a:schemeClr val="tx1"/>
                </a:solidFill>
                <a:latin typeface="+mn-lt"/>
                <a:ea typeface="+mn-ea"/>
                <a:cs typeface="+mn-cs"/>
              </a:rPr>
              <a:t>- show that you have done some research. Think about what really appeals to you about this job and company and how you can stand out from the other people who are applying for this job</a:t>
            </a:r>
            <a:endParaRPr lang="el-GR" sz="1200" kern="1200" dirty="0" smtClean="0">
              <a:solidFill>
                <a:schemeClr val="tx1"/>
              </a:solidFill>
              <a:latin typeface="+mn-lt"/>
              <a:ea typeface="+mn-ea"/>
              <a:cs typeface="+mn-cs"/>
            </a:endParaRPr>
          </a:p>
          <a:p>
            <a:endParaRPr lang="el-G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t> Stress your enthusiasm for the job</a:t>
            </a:r>
            <a:r>
              <a:rPr lang="en-US" sz="1200" dirty="0" smtClean="0"/>
              <a:t>.</a:t>
            </a:r>
            <a:endParaRPr lang="el-GR" sz="1200" dirty="0" smtClean="0"/>
          </a:p>
          <a:p>
            <a:pPr marL="354013" indent="-354013">
              <a:spcAft>
                <a:spcPts val="600"/>
              </a:spcAft>
              <a:buClr>
                <a:srgbClr val="FF6600"/>
              </a:buClr>
              <a:buSzPct val="90000"/>
              <a:buFont typeface="Arial" pitchFamily="34" charset="0"/>
              <a:buChar char="►"/>
            </a:pPr>
            <a:endParaRPr lang="el-GR" sz="1200" dirty="0" smtClean="0">
              <a:latin typeface="Arial" pitchFamily="34" charset="0"/>
              <a:cs typeface="Arial" pitchFamily="34" charset="0"/>
            </a:endParaRP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Τεχνικών γνώσεων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Υποθετικού σεναρίου</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Παρελθοντικής συμπεριφοράς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Καθοδηγητικές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Διερευνητικές </a:t>
            </a:r>
          </a:p>
          <a:p>
            <a:endParaRPr lang="el-GR" sz="1200" kern="1200" baseline="0" dirty="0" smtClean="0">
              <a:solidFill>
                <a:schemeClr val="tx1"/>
              </a:solidFill>
              <a:latin typeface="+mn-lt"/>
              <a:ea typeface="+mn-ea"/>
              <a:cs typeface="+mn-cs"/>
            </a:endParaRP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Περιγραφή υποψηφίου από τον υποψήφιο</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Βασικές αρχές και αξίες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Δυνατά σημεία / γνωρίσματα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Αδυναμίες - Τομείς βελτίωσης </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Ασχολίες / Ενδιαφέροντα</a:t>
            </a:r>
          </a:p>
          <a:p>
            <a:pPr marL="354013" indent="-354013">
              <a:spcAft>
                <a:spcPts val="600"/>
              </a:spcAft>
              <a:buClr>
                <a:srgbClr val="FF6600"/>
              </a:buClr>
              <a:buSzPct val="90000"/>
              <a:buFont typeface="Arial" pitchFamily="34" charset="0"/>
              <a:buChar char="►"/>
            </a:pPr>
            <a:r>
              <a:rPr lang="el-GR" sz="1200" dirty="0" smtClean="0">
                <a:latin typeface="Arial" pitchFamily="34" charset="0"/>
                <a:cs typeface="Arial" pitchFamily="34" charset="0"/>
              </a:rPr>
              <a:t>Συστάσεις </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Οποιεσδήποτε προσωπικής φύσης ερωτήσεις θα πρέπει να συνδέονται άμεσα με την ικανότητα του υποψηφίου να διεκπεραιώσει τα καθήκοντα της εν λόγω θέσης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However, an employer may inquire about an applicant’s ability to perform certain job functions and, </a:t>
            </a:r>
            <a:r>
              <a:rPr lang="en-US" sz="1200" b="0" i="1" u="sng" kern="1200" dirty="0" smtClean="0">
                <a:solidFill>
                  <a:schemeClr val="tx1"/>
                </a:solidFill>
                <a:latin typeface="+mn-lt"/>
                <a:ea typeface="+mn-ea"/>
                <a:cs typeface="+mn-cs"/>
              </a:rPr>
              <a:t>within certain limits</a:t>
            </a:r>
            <a:r>
              <a:rPr lang="en-US" sz="1200" b="0" i="0" kern="1200" dirty="0" smtClean="0">
                <a:solidFill>
                  <a:schemeClr val="tx1"/>
                </a:solidFill>
                <a:latin typeface="+mn-lt"/>
                <a:ea typeface="+mn-ea"/>
                <a:cs typeface="+mn-cs"/>
              </a:rPr>
              <a:t>, may conduct tests of all applicants to determine if they can perform essential job</a:t>
            </a:r>
            <a:endParaRPr lang="el-G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Questions related to job responsibilities </a:t>
            </a:r>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26</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Wait for the interviewer to sit first</a:t>
            </a:r>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27</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Could you please tell us a few thinks with regard to your </a:t>
            </a:r>
            <a:r>
              <a:rPr lang="en-GB" sz="1200" dirty="0" smtClean="0">
                <a:solidFill>
                  <a:srgbClr val="FF0000"/>
                </a:solidFill>
              </a:rPr>
              <a:t>dissertation </a:t>
            </a:r>
            <a:r>
              <a:rPr lang="en-GB" sz="1200" dirty="0" smtClean="0"/>
              <a:t>- final project ( subject, research methods, study group, conclusions, recommendations etc? </a:t>
            </a:r>
            <a:endParaRPr lang="en-GB" sz="1200" dirty="0" smtClean="0">
              <a:solidFill>
                <a:schemeClr val="bg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bg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bg2"/>
                </a:solidFill>
              </a:rPr>
              <a:t>Do you follow the developments of your subject?</a:t>
            </a:r>
            <a:r>
              <a:rPr lang="en-GB" sz="1200" dirty="0" smtClean="0"/>
              <a:t> Are you aware about the new trends / contemporary methods / techniques in your field?  ( keep your</a:t>
            </a:r>
            <a:r>
              <a:rPr lang="en-GB" sz="1200" baseline="0" dirty="0" smtClean="0"/>
              <a:t> self updated with the developments of u profession )</a:t>
            </a:r>
            <a:endParaRPr lang="en-GB" sz="1000" dirty="0" smtClean="0">
              <a:solidFill>
                <a:srgbClr val="FF0000"/>
              </a:solidFill>
            </a:endParaRP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28</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Είναι μια δομημένη συζήτηση μεταξύ, του εκπροσώπου της Εταιρείας και του υποψηφίου, με σκοπό τη συλλογή πληροφοριών για το </a:t>
            </a:r>
            <a:r>
              <a:rPr lang="el-GR" sz="1200" u="sng" dirty="0" smtClean="0">
                <a:latin typeface="Arial" pitchFamily="34" charset="0"/>
                <a:cs typeface="Arial" pitchFamily="34" charset="0"/>
              </a:rPr>
              <a:t>βαθμό καταλληλότητας </a:t>
            </a:r>
            <a:r>
              <a:rPr lang="el-GR" sz="1200" dirty="0" smtClean="0">
                <a:latin typeface="Arial" pitchFamily="34" charset="0"/>
                <a:cs typeface="Arial" pitchFamily="34" charset="0"/>
              </a:rPr>
              <a:t>του υποψηφίου με βάση της προδιαγραφές της θέσης</a:t>
            </a:r>
          </a:p>
          <a:p>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29</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600"/>
              </a:spcAft>
              <a:buClr>
                <a:srgbClr val="FF6600"/>
              </a:buClr>
              <a:buSzPct val="92000"/>
              <a:buFont typeface="Arial" pitchFamily="34" charset="0"/>
              <a:buChar char="►"/>
              <a:tabLst/>
              <a:defRPr/>
            </a:pPr>
            <a:r>
              <a:rPr lang="el-GR" sz="1200" dirty="0" smtClean="0">
                <a:latin typeface="Arial" pitchFamily="34" charset="0"/>
                <a:cs typeface="Arial" pitchFamily="34" charset="0"/>
              </a:rPr>
              <a:t>Τι περιλαμβάνει η </a:t>
            </a:r>
            <a:r>
              <a:rPr lang="el-GR" sz="1200" u="sng" dirty="0" smtClean="0">
                <a:latin typeface="Arial" pitchFamily="34" charset="0"/>
                <a:cs typeface="Arial" pitchFamily="34" charset="0"/>
              </a:rPr>
              <a:t>οργάνωση της συνέντευξης</a:t>
            </a:r>
          </a:p>
          <a:p>
            <a:pPr>
              <a:spcBef>
                <a:spcPts val="600"/>
              </a:spcBef>
              <a:spcAft>
                <a:spcPts val="600"/>
              </a:spcAft>
              <a:buClr>
                <a:srgbClr val="FF6600"/>
              </a:buClr>
              <a:buSzPct val="92000"/>
              <a:buFont typeface="Arial" pitchFamily="34" charset="0"/>
              <a:buChar char="►"/>
            </a:pPr>
            <a:endParaRPr lang="el-GR" sz="1200" dirty="0" smtClean="0">
              <a:latin typeface="Arial" pitchFamily="34" charset="0"/>
              <a:cs typeface="Arial" pitchFamily="34" charset="0"/>
            </a:endParaRPr>
          </a:p>
          <a:p>
            <a:pPr>
              <a:spcBef>
                <a:spcPts val="600"/>
              </a:spcBef>
              <a:spcAft>
                <a:spcPts val="600"/>
              </a:spcAft>
              <a:buClr>
                <a:srgbClr val="FF6600"/>
              </a:buClr>
              <a:buSzPct val="92000"/>
              <a:buFont typeface="Arial" pitchFamily="34" charset="0"/>
              <a:buChar char="►"/>
            </a:pPr>
            <a:endParaRPr lang="el-GR" sz="1200" dirty="0" smtClean="0">
              <a:latin typeface="Arial" pitchFamily="34" charset="0"/>
              <a:cs typeface="Arial" pitchFamily="34" charset="0"/>
            </a:endParaRP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Ετοιμασία ερωτήσεων </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Αναφορά στις προδιαγραφές της θέσης</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Ανασκόπηση </a:t>
            </a:r>
            <a:r>
              <a:rPr lang="en-US" sz="1200" dirty="0" smtClean="0">
                <a:latin typeface="Arial" pitchFamily="34" charset="0"/>
                <a:cs typeface="Arial" pitchFamily="34" charset="0"/>
              </a:rPr>
              <a:t>CV </a:t>
            </a:r>
            <a:r>
              <a:rPr lang="el-GR" sz="1200" dirty="0" smtClean="0">
                <a:latin typeface="Arial" pitchFamily="34" charset="0"/>
                <a:cs typeface="Arial" pitchFamily="34" charset="0"/>
              </a:rPr>
              <a:t>υποψηφίων </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Ετοιμασία χώρου συνέντευξης</a:t>
            </a:r>
          </a:p>
          <a:p>
            <a:pPr>
              <a:spcBef>
                <a:spcPts val="600"/>
              </a:spcBef>
              <a:spcAft>
                <a:spcPts val="600"/>
              </a:spcAft>
              <a:buClr>
                <a:srgbClr val="FF6600"/>
              </a:buClr>
              <a:buSzPct val="92000"/>
              <a:buFont typeface="Arial" pitchFamily="34" charset="0"/>
              <a:buChar char="►"/>
            </a:pPr>
            <a:r>
              <a:rPr lang="el-GR" sz="1200" dirty="0" smtClean="0">
                <a:latin typeface="Arial" pitchFamily="34" charset="0"/>
                <a:cs typeface="Arial" pitchFamily="34" charset="0"/>
              </a:rPr>
              <a:t>Ειδοποίηση υποψηφίων </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30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BF3C7FEB-7E8A-498D-BA72-3BEC3CE06E91}" type="slidenum">
              <a:rPr lang="el-GR" smtClean="0"/>
              <a:pPr/>
              <a:t>3</a:t>
            </a:fld>
            <a:endParaRPr lang="el-GR"/>
          </a:p>
        </p:txBody>
      </p:sp>
    </p:spTree>
    <p:extLst>
      <p:ext uri="{BB962C8B-B14F-4D97-AF65-F5344CB8AC3E}">
        <p14:creationId xmlns:p14="http://schemas.microsoft.com/office/powerpoint/2010/main" val="2871375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Τα ανάλογα</a:t>
            </a:r>
            <a:r>
              <a:rPr lang="el-GR" baseline="0" dirty="0" smtClean="0"/>
              <a:t> αποτελέσματα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Η ικανότητα να μεγιστοποιείς</a:t>
            </a:r>
            <a:r>
              <a:rPr lang="el-GR" baseline="0" dirty="0" smtClean="0"/>
              <a:t> την αξία του κάθε λεπτού της κάθε ώρας που αφιερώνεις σε κάποια εργασία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αποκομίζοντας το μέγιστο δυνατό όφελος κάθε ώρα / μέρα / εβδομάδα.</a:t>
            </a:r>
            <a:endParaRPr lang="el-G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smtClean="0"/>
          </a:p>
          <a:p>
            <a:pPr marL="354013" lvl="2" indent="-354013">
              <a:spcBef>
                <a:spcPts val="600"/>
              </a:spcBef>
              <a:spcAft>
                <a:spcPts val="600"/>
              </a:spcAft>
              <a:buClr>
                <a:srgbClr val="FF6600"/>
              </a:buClr>
              <a:buSzPct val="95000"/>
              <a:buFont typeface="Wingdings 2" pitchFamily="18" charset="2"/>
              <a:buChar char="R"/>
            </a:pPr>
            <a:r>
              <a:rPr lang="el-GR" sz="2700" dirty="0" smtClean="0">
                <a:latin typeface="Arial" pitchFamily="34" charset="0"/>
                <a:cs typeface="Arial" pitchFamily="34" charset="0"/>
              </a:rPr>
              <a:t>Τήρηση προθεσμιών και χρονοδιαγραμμάτων </a:t>
            </a:r>
          </a:p>
          <a:p>
            <a:pPr marL="354013" lvl="2" indent="-354013">
              <a:spcBef>
                <a:spcPts val="600"/>
              </a:spcBef>
              <a:spcAft>
                <a:spcPts val="600"/>
              </a:spcAft>
              <a:buClr>
                <a:srgbClr val="FF6600"/>
              </a:buClr>
              <a:buSzPct val="95000"/>
              <a:buFont typeface="Wingdings 2" pitchFamily="18" charset="2"/>
              <a:buChar char="R"/>
            </a:pPr>
            <a:r>
              <a:rPr lang="el-GR" sz="2700" dirty="0" smtClean="0">
                <a:latin typeface="Arial" pitchFamily="34" charset="0"/>
                <a:cs typeface="Arial" pitchFamily="34" charset="0"/>
              </a:rPr>
              <a:t>Ψηλό</a:t>
            </a:r>
            <a:r>
              <a:rPr lang="el-GR" sz="2700" baseline="0" dirty="0" smtClean="0">
                <a:latin typeface="Arial" pitchFamily="34" charset="0"/>
                <a:cs typeface="Arial" pitchFamily="34" charset="0"/>
              </a:rPr>
              <a:t> επίπεδο ποιότητας </a:t>
            </a:r>
            <a:endParaRPr lang="el-GR" sz="2700" dirty="0" smtClean="0">
              <a:latin typeface="Arial" pitchFamily="34" charset="0"/>
              <a:cs typeface="Arial" pitchFamily="34" charset="0"/>
            </a:endParaRPr>
          </a:p>
          <a:p>
            <a:pPr marL="354013" lvl="2" indent="-354013">
              <a:spcBef>
                <a:spcPts val="600"/>
              </a:spcBef>
              <a:spcAft>
                <a:spcPts val="600"/>
              </a:spcAft>
              <a:buClr>
                <a:srgbClr val="FF6600"/>
              </a:buClr>
              <a:buSzPct val="95000"/>
              <a:buFont typeface="Wingdings 2" pitchFamily="18" charset="2"/>
              <a:buChar char="R"/>
            </a:pPr>
            <a:r>
              <a:rPr lang="el-GR" sz="2700" dirty="0" smtClean="0">
                <a:latin typeface="Arial" pitchFamily="34" charset="0"/>
                <a:cs typeface="Arial" pitchFamily="34" charset="0"/>
              </a:rPr>
              <a:t>Καλύτερη ανταπόκριση στις ανάγκες της εργασίας</a:t>
            </a:r>
          </a:p>
          <a:p>
            <a:pPr marL="354013" lvl="2" indent="-354013">
              <a:spcBef>
                <a:spcPts val="600"/>
              </a:spcBef>
              <a:spcAft>
                <a:spcPts val="600"/>
              </a:spcAft>
              <a:buClr>
                <a:srgbClr val="FF6600"/>
              </a:buClr>
              <a:buSzPct val="95000"/>
              <a:buFont typeface="Wingdings 2" pitchFamily="18" charset="2"/>
              <a:buChar char="R"/>
            </a:pPr>
            <a:r>
              <a:rPr lang="el-GR" sz="2700" dirty="0" smtClean="0">
                <a:latin typeface="Arial" pitchFamily="34" charset="0"/>
                <a:cs typeface="Arial" pitchFamily="34" charset="0"/>
              </a:rPr>
              <a:t>Ψηλότερη παραγωγικότητα</a:t>
            </a:r>
          </a:p>
          <a:p>
            <a:pPr marL="354013" lvl="2" indent="-354013">
              <a:spcBef>
                <a:spcPts val="600"/>
              </a:spcBef>
              <a:spcAft>
                <a:spcPts val="600"/>
              </a:spcAft>
              <a:buClr>
                <a:srgbClr val="FF6600"/>
              </a:buClr>
              <a:buSzPct val="95000"/>
              <a:buFont typeface="Wingdings 2" pitchFamily="18" charset="2"/>
              <a:buChar char="R"/>
            </a:pPr>
            <a:r>
              <a:rPr lang="el-GR" sz="2700" dirty="0" smtClean="0">
                <a:latin typeface="Arial" pitchFamily="34" charset="0"/>
                <a:cs typeface="Arial" pitchFamily="34" charset="0"/>
              </a:rPr>
              <a:t>Καλύτερη αξιοποίηση πόρων </a:t>
            </a:r>
          </a:p>
          <a:p>
            <a:pPr marL="354013" lvl="2" indent="-354013">
              <a:spcBef>
                <a:spcPts val="600"/>
              </a:spcBef>
              <a:spcAft>
                <a:spcPts val="600"/>
              </a:spcAft>
              <a:buClr>
                <a:srgbClr val="FF6600"/>
              </a:buClr>
              <a:buSzPct val="95000"/>
              <a:buFont typeface="Wingdings 2" pitchFamily="18" charset="2"/>
              <a:buChar char="R"/>
            </a:pPr>
            <a:r>
              <a:rPr lang="el-GR" sz="2700" dirty="0" smtClean="0">
                <a:latin typeface="Arial" pitchFamily="34" charset="0"/>
                <a:cs typeface="Arial" pitchFamily="34" charset="0"/>
              </a:rPr>
              <a:t>Επίτευξη προσωπικών και εργασιακών στόχων</a:t>
            </a:r>
          </a:p>
          <a:p>
            <a:pPr marL="354013" lvl="2" indent="-354013">
              <a:spcBef>
                <a:spcPts val="600"/>
              </a:spcBef>
              <a:spcAft>
                <a:spcPts val="600"/>
              </a:spcAft>
              <a:buClr>
                <a:srgbClr val="FF6600"/>
              </a:buClr>
              <a:buSzPct val="95000"/>
              <a:buFont typeface="Wingdings 2" pitchFamily="18" charset="2"/>
              <a:buChar char="R"/>
            </a:pPr>
            <a:r>
              <a:rPr lang="el-GR" sz="2700" dirty="0" smtClean="0">
                <a:latin typeface="Arial" pitchFamily="34" charset="0"/>
                <a:cs typeface="Arial" pitchFamily="34" charset="0"/>
              </a:rPr>
              <a:t>Επικέντρωση σε ψηλής αξίας προτεραιότητες </a:t>
            </a:r>
          </a:p>
          <a:p>
            <a:pPr marL="354013" lvl="2" indent="-354013">
              <a:spcBef>
                <a:spcPts val="600"/>
              </a:spcBef>
              <a:spcAft>
                <a:spcPts val="600"/>
              </a:spcAft>
              <a:buClr>
                <a:srgbClr val="FF6600"/>
              </a:buClr>
              <a:buSzPct val="95000"/>
              <a:buFont typeface="Wingdings 2" pitchFamily="18" charset="2"/>
              <a:buChar char="R"/>
            </a:pPr>
            <a:r>
              <a:rPr lang="el-GR" sz="2700" dirty="0" smtClean="0">
                <a:latin typeface="Arial" pitchFamily="34" charset="0"/>
                <a:cs typeface="Arial" pitchFamily="34" charset="0"/>
              </a:rPr>
              <a:t>Βελτίωση της ποιότητας ζωής - λιγότερο άγχος </a:t>
            </a:r>
          </a:p>
          <a:p>
            <a:pPr marL="354013" lvl="2" indent="-354013">
              <a:spcBef>
                <a:spcPts val="600"/>
              </a:spcBef>
              <a:spcAft>
                <a:spcPts val="600"/>
              </a:spcAft>
              <a:buClr>
                <a:srgbClr val="FF6600"/>
              </a:buClr>
              <a:buSzPct val="95000"/>
              <a:buFont typeface="Wingdings 2" pitchFamily="18" charset="2"/>
              <a:buChar char="R"/>
            </a:pPr>
            <a:r>
              <a:rPr lang="el-GR" sz="2700" dirty="0" smtClean="0">
                <a:latin typeface="Arial" pitchFamily="34" charset="0"/>
                <a:cs typeface="Arial" pitchFamily="34" charset="0"/>
              </a:rPr>
              <a:t>Καλύτερη ισορροπία στους ρόλους ζωής</a:t>
            </a:r>
            <a:endParaRPr lang="en-US" sz="270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31</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1225"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Pickle Jar Theory of time management is based on the idea that time, like a pickle jar, is limited.</a:t>
            </a:r>
          </a:p>
          <a:p>
            <a:pPr marL="0" marR="0" indent="0" algn="l" defTabSz="911225" rtl="0" eaLnBrk="0" fontAlgn="base" latinLnBrk="0" hangingPunct="0">
              <a:lnSpc>
                <a:spcPct val="100000"/>
              </a:lnSpc>
              <a:spcBef>
                <a:spcPct val="30000"/>
              </a:spcBef>
              <a:spcAft>
                <a:spcPct val="0"/>
              </a:spcAft>
              <a:buClrTx/>
              <a:buSzTx/>
              <a:buFontTx/>
              <a:buNone/>
              <a:tabLst/>
              <a:defRPr/>
            </a:pPr>
            <a:r>
              <a:rPr lang="en-US" sz="1200" dirty="0" smtClean="0"/>
              <a:t>The pickle jar itself represents your time</a:t>
            </a:r>
            <a:r>
              <a:rPr lang="el-GR" sz="1200" dirty="0" smtClean="0"/>
              <a:t>/</a:t>
            </a:r>
            <a:r>
              <a:rPr lang="en-US" sz="1200" dirty="0" smtClean="0"/>
              <a:t> Whether it’s an hour, a </a:t>
            </a:r>
            <a:r>
              <a:rPr lang="en-US" sz="1200" b="1" dirty="0" smtClean="0"/>
              <a:t>day / week </a:t>
            </a:r>
            <a:r>
              <a:rPr lang="en-US" sz="1200" dirty="0" smtClean="0"/>
              <a:t>or a lifetime, </a:t>
            </a:r>
            <a:r>
              <a:rPr lang="en-US" sz="1200" dirty="0" smtClean="0">
                <a:solidFill>
                  <a:srgbClr val="FFFF00"/>
                </a:solidFill>
              </a:rPr>
              <a:t>the idea is that time is restricted</a:t>
            </a:r>
          </a:p>
          <a:p>
            <a:pPr marL="0" marR="0" indent="0" algn="l" defTabSz="911225" rtl="0" eaLnBrk="0" fontAlgn="base" latinLnBrk="0" hangingPunct="0">
              <a:lnSpc>
                <a:spcPct val="100000"/>
              </a:lnSpc>
              <a:spcBef>
                <a:spcPct val="30000"/>
              </a:spcBef>
              <a:spcAft>
                <a:spcPct val="0"/>
              </a:spcAft>
              <a:buClrTx/>
              <a:buSzTx/>
              <a:buFontTx/>
              <a:buNone/>
              <a:tabLst/>
              <a:defRPr/>
            </a:pPr>
            <a:r>
              <a:rPr lang="en-US" sz="1200" dirty="0" smtClean="0">
                <a:solidFill>
                  <a:srgbClr val="FFFF00"/>
                </a:solidFill>
              </a:rPr>
              <a:t>The way you plan what</a:t>
            </a:r>
            <a:r>
              <a:rPr lang="en-US" sz="1200" baseline="0" dirty="0" smtClean="0">
                <a:solidFill>
                  <a:srgbClr val="FFFF00"/>
                </a:solidFill>
              </a:rPr>
              <a:t> tasks to do within the day / week ( 8 hrs ) is up to U </a:t>
            </a:r>
            <a:endParaRPr lang="en-US" sz="1200" dirty="0" smtClean="0">
              <a:solidFill>
                <a:srgbClr val="FFFF00"/>
              </a:solidFill>
            </a:endParaRPr>
          </a:p>
          <a:p>
            <a:endParaRPr lang="el-GR" dirty="0" smtClean="0"/>
          </a:p>
          <a:p>
            <a:r>
              <a:rPr lang="en-US" sz="1200" kern="1200" dirty="0" smtClean="0">
                <a:solidFill>
                  <a:schemeClr val="tx1"/>
                </a:solidFill>
                <a:latin typeface="Arial" charset="0"/>
                <a:ea typeface="+mn-ea"/>
                <a:cs typeface="+mn-cs"/>
              </a:rPr>
              <a:t>*</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Any other way of</a:t>
            </a:r>
            <a:r>
              <a:rPr lang="en-US" sz="1200" kern="1200" baseline="0" dirty="0" smtClean="0">
                <a:solidFill>
                  <a:schemeClr val="tx1"/>
                </a:solidFill>
                <a:latin typeface="Arial" charset="0"/>
                <a:ea typeface="+mn-ea"/>
                <a:cs typeface="+mn-cs"/>
              </a:rPr>
              <a:t> choosing to fill the jar there will be </a:t>
            </a:r>
            <a:r>
              <a:rPr lang="en-US" sz="1200" b="1" kern="1200" baseline="0" dirty="0" smtClean="0">
                <a:solidFill>
                  <a:schemeClr val="tx1"/>
                </a:solidFill>
                <a:latin typeface="Arial" charset="0"/>
                <a:ea typeface="+mn-ea"/>
                <a:cs typeface="+mn-cs"/>
              </a:rPr>
              <a:t>no</a:t>
            </a:r>
            <a:r>
              <a:rPr lang="en-US" sz="1200" kern="1200" baseline="0" dirty="0" smtClean="0">
                <a:solidFill>
                  <a:schemeClr val="tx1"/>
                </a:solidFill>
                <a:latin typeface="Arial" charset="0"/>
                <a:ea typeface="+mn-ea"/>
                <a:cs typeface="+mn-cs"/>
              </a:rPr>
              <a:t> </a:t>
            </a:r>
            <a:r>
              <a:rPr lang="en-US" sz="1200" b="1" kern="1200" baseline="0" dirty="0" smtClean="0">
                <a:solidFill>
                  <a:schemeClr val="tx1"/>
                </a:solidFill>
                <a:latin typeface="Arial" charset="0"/>
                <a:ea typeface="+mn-ea"/>
                <a:cs typeface="+mn-cs"/>
              </a:rPr>
              <a:t>room / space for the golf balls </a:t>
            </a:r>
            <a:r>
              <a:rPr lang="en-US" sz="1200" kern="1200" baseline="0" dirty="0" smtClean="0">
                <a:solidFill>
                  <a:schemeClr val="tx1"/>
                </a:solidFill>
                <a:latin typeface="Arial" charset="0"/>
                <a:ea typeface="+mn-ea"/>
                <a:cs typeface="+mn-cs"/>
              </a:rPr>
              <a:t>/ stones / pickles which are actually what it matters most / highest priorities</a:t>
            </a:r>
          </a:p>
          <a:p>
            <a:endParaRPr lang="en-US" sz="1200" kern="1200" dirty="0" smtClean="0">
              <a:solidFill>
                <a:schemeClr val="tx1"/>
              </a:solidFill>
              <a:latin typeface="Arial" charset="0"/>
              <a:ea typeface="+mn-ea"/>
              <a:cs typeface="+mn-cs"/>
            </a:endParaRPr>
          </a:p>
          <a:p>
            <a:r>
              <a:rPr lang="en-GB" dirty="0" smtClean="0"/>
              <a:t>You start</a:t>
            </a:r>
            <a:r>
              <a:rPr lang="el-GR" dirty="0" smtClean="0"/>
              <a:t> </a:t>
            </a:r>
            <a:r>
              <a:rPr lang="en-GB" dirty="0" smtClean="0"/>
              <a:t>filling</a:t>
            </a:r>
            <a:r>
              <a:rPr lang="en-GB" baseline="0" dirty="0" smtClean="0"/>
              <a:t> the jar from the one which is more difficult to be filled in but it </a:t>
            </a:r>
            <a:r>
              <a:rPr lang="en-GB" b="1" baseline="0" dirty="0" smtClean="0"/>
              <a:t>matters most / more value- </a:t>
            </a:r>
            <a:r>
              <a:rPr lang="en-GB" baseline="0" dirty="0" smtClean="0"/>
              <a:t>more important </a:t>
            </a:r>
          </a:p>
          <a:p>
            <a:pPr marL="0" marR="0" indent="0" algn="l" defTabSz="911225" rtl="0" eaLnBrk="0" fontAlgn="base" latinLnBrk="0" hangingPunct="0">
              <a:lnSpc>
                <a:spcPct val="100000"/>
              </a:lnSpc>
              <a:spcBef>
                <a:spcPct val="30000"/>
              </a:spcBef>
              <a:spcAft>
                <a:spcPct val="0"/>
              </a:spcAft>
              <a:buClrTx/>
              <a:buSzTx/>
              <a:buFontTx/>
              <a:buNone/>
              <a:tabLst/>
              <a:defRPr/>
            </a:pPr>
            <a:r>
              <a:rPr lang="en-US" sz="1200" dirty="0" smtClean="0"/>
              <a:t>Generally, the smaller and easier it is to pour in to the pickle jar, the less it matters. </a:t>
            </a:r>
          </a:p>
          <a:p>
            <a:pPr marL="0" marR="0" indent="0" algn="l" defTabSz="911225" rtl="0" eaLnBrk="0" fontAlgn="base" latinLnBrk="0" hangingPunct="0">
              <a:lnSpc>
                <a:spcPct val="100000"/>
              </a:lnSpc>
              <a:spcBef>
                <a:spcPct val="30000"/>
              </a:spcBef>
              <a:spcAft>
                <a:spcPct val="0"/>
              </a:spcAft>
              <a:buClrTx/>
              <a:buSzTx/>
              <a:buFontTx/>
              <a:buNone/>
              <a:tabLst/>
              <a:defRPr/>
            </a:pPr>
            <a:r>
              <a:rPr lang="en-US" sz="1200" dirty="0" smtClean="0"/>
              <a:t>If the water, sand and marbles fill too much of the jar, there is less room for the </a:t>
            </a:r>
            <a:r>
              <a:rPr lang="en-US" sz="1200" b="1" dirty="0" smtClean="0"/>
              <a:t>golf balls</a:t>
            </a:r>
            <a:r>
              <a:rPr lang="el-GR" sz="1200" b="0" baseline="0" dirty="0" smtClean="0"/>
              <a:t> / </a:t>
            </a:r>
            <a:r>
              <a:rPr lang="en-US" sz="1200" b="0" baseline="0" dirty="0" smtClean="0"/>
              <a:t>pickles</a:t>
            </a:r>
            <a:endParaRPr lang="el-GR" sz="1200" dirty="0" smtClean="0"/>
          </a:p>
          <a:p>
            <a:pPr marL="0" marR="0" indent="0" algn="l" defTabSz="911225" rtl="0" eaLnBrk="0" fontAlgn="base" latinLnBrk="0" hangingPunct="0">
              <a:lnSpc>
                <a:spcPct val="100000"/>
              </a:lnSpc>
              <a:spcBef>
                <a:spcPct val="30000"/>
              </a:spcBef>
              <a:spcAft>
                <a:spcPct val="0"/>
              </a:spcAft>
              <a:buClrTx/>
              <a:buSzTx/>
              <a:buFontTx/>
              <a:buNone/>
              <a:tabLst/>
              <a:defRPr/>
            </a:pPr>
            <a:r>
              <a:rPr lang="en-US" sz="1200" dirty="0" smtClean="0"/>
              <a:t>In other words, it's easy to fill our time with the things that don't really matter</a:t>
            </a:r>
            <a:r>
              <a:rPr lang="en-US" sz="1200" baseline="0" dirty="0" smtClean="0"/>
              <a:t> and leave </a:t>
            </a:r>
            <a:r>
              <a:rPr lang="en-US" sz="1200" b="1" baseline="0" dirty="0" smtClean="0"/>
              <a:t>no time </a:t>
            </a:r>
            <a:r>
              <a:rPr lang="en-US" sz="1200" baseline="0" dirty="0" smtClean="0"/>
              <a:t>for important matters</a:t>
            </a:r>
            <a:endParaRPr lang="en-US" sz="1200" dirty="0" smtClean="0"/>
          </a:p>
          <a:p>
            <a:pPr marL="0" marR="0" indent="0" algn="l" defTabSz="911225"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1225" rtl="0" eaLnBrk="0" fontAlgn="base" latinLnBrk="0" hangingPunct="0">
              <a:lnSpc>
                <a:spcPct val="100000"/>
              </a:lnSpc>
              <a:spcBef>
                <a:spcPct val="30000"/>
              </a:spcBef>
              <a:spcAft>
                <a:spcPct val="0"/>
              </a:spcAft>
              <a:buClrTx/>
              <a:buSzTx/>
              <a:buFontTx/>
              <a:buNone/>
              <a:tabLst/>
              <a:defRPr/>
            </a:pPr>
            <a:r>
              <a:rPr lang="en-US" dirty="0" smtClean="0"/>
              <a:t>When you have a </a:t>
            </a:r>
            <a:r>
              <a:rPr lang="en-US" b="1" u="sng" dirty="0" smtClean="0"/>
              <a:t>to-do list</a:t>
            </a:r>
            <a:r>
              <a:rPr lang="en-US" u="sng" dirty="0" smtClean="0"/>
              <a:t> </a:t>
            </a:r>
            <a:r>
              <a:rPr lang="en-US" dirty="0" smtClean="0"/>
              <a:t>filled with important tasks, be careful not to get distracted by “filler” tasks. Things such as organizing your bookcase or filing papers can wait ( can be postponed ) until you </a:t>
            </a:r>
            <a:r>
              <a:rPr lang="en-US" b="1" u="sng" dirty="0" smtClean="0"/>
              <a:t>tackle the items that have the highest priority. </a:t>
            </a:r>
          </a:p>
          <a:p>
            <a:endParaRPr lang="el-GR" dirty="0" smtClean="0"/>
          </a:p>
          <a:p>
            <a:endParaRPr lang="el-GR" dirty="0" smtClean="0"/>
          </a:p>
        </p:txBody>
      </p:sp>
      <p:sp>
        <p:nvSpPr>
          <p:cNvPr id="4" name="Slide Number Placeholder 3"/>
          <p:cNvSpPr>
            <a:spLocks noGrp="1"/>
          </p:cNvSpPr>
          <p:nvPr>
            <p:ph type="sldNum" sz="quarter" idx="10"/>
          </p:nvPr>
        </p:nvSpPr>
        <p:spPr/>
        <p:txBody>
          <a:bodyPr/>
          <a:lstStyle/>
          <a:p>
            <a:fld id="{BF3C7FEB-7E8A-498D-BA72-3BEC3CE06E91}" type="slidenum">
              <a:rPr lang="el-GR" smtClean="0"/>
              <a:pPr/>
              <a:t>32</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http://www.youtube.com/watch?v=z5nEcOAxQLE&amp;feature=player_embedded</a:t>
            </a: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33</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0363" indent="-360363">
              <a:spcBef>
                <a:spcPts val="400"/>
              </a:spcBef>
              <a:spcAft>
                <a:spcPts val="400"/>
              </a:spcAft>
              <a:buClr>
                <a:schemeClr val="accent1"/>
              </a:buClr>
              <a:buSzPct val="90000"/>
              <a:buFont typeface="Arial" charset="0"/>
              <a:buChar cha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34</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dirty="0" smtClean="0">
                <a:latin typeface="Arial" pitchFamily="34" charset="0"/>
                <a:cs typeface="Arial" pitchFamily="34" charset="0"/>
              </a:rPr>
              <a:t>Θετικός τρόπος διατύπωσης αρνητικών μηνυμάτων</a:t>
            </a:r>
            <a:endParaRPr lang="el-GR" b="0" dirty="0"/>
          </a:p>
        </p:txBody>
      </p:sp>
      <p:sp>
        <p:nvSpPr>
          <p:cNvPr id="4" name="Slide Number Placeholder 3"/>
          <p:cNvSpPr>
            <a:spLocks noGrp="1"/>
          </p:cNvSpPr>
          <p:nvPr>
            <p:ph type="sldNum" sz="quarter" idx="10"/>
          </p:nvPr>
        </p:nvSpPr>
        <p:spPr/>
        <p:txBody>
          <a:bodyPr/>
          <a:lstStyle/>
          <a:p>
            <a:pPr>
              <a:defRPr/>
            </a:pPr>
            <a:fld id="{57EB5C9E-16C8-4C3E-A451-E181FD7EB1F4}" type="slidenum">
              <a:rPr lang="en-US" smtClean="0"/>
              <a:pPr>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FF6600"/>
              </a:buClr>
              <a:buSzPct val="90000"/>
              <a:buFont typeface="Wingdings" pitchFamily="2" charset="2"/>
              <a:buChar char="ü"/>
            </a:pPr>
            <a:r>
              <a:rPr lang="el-GR" sz="1200" dirty="0" smtClean="0"/>
              <a:t>Πως ερμηνεύετε το τι βλέπετε</a:t>
            </a:r>
            <a:r>
              <a:rPr lang="en-US" sz="1200" dirty="0" smtClean="0"/>
              <a:t>;</a:t>
            </a:r>
            <a:endParaRPr lang="el-GR" sz="1200" dirty="0" smtClean="0"/>
          </a:p>
          <a:p>
            <a:pPr>
              <a:buClr>
                <a:srgbClr val="FF6600"/>
              </a:buClr>
              <a:buSzPct val="90000"/>
              <a:buFont typeface="Wingdings" pitchFamily="2" charset="2"/>
              <a:buChar char="ü"/>
            </a:pPr>
            <a:r>
              <a:rPr lang="el-GR" sz="1200" dirty="0" smtClean="0"/>
              <a:t>Τι επηρέασε την αντίληψη σας</a:t>
            </a:r>
            <a:r>
              <a:rPr lang="en-US" sz="1200" dirty="0" smtClean="0"/>
              <a:t>;</a:t>
            </a:r>
          </a:p>
          <a:p>
            <a:pPr>
              <a:buClr>
                <a:srgbClr val="FF6600"/>
              </a:buClr>
              <a:buSzPct val="90000"/>
              <a:buFont typeface="Wingdings" pitchFamily="2" charset="2"/>
              <a:buChar char="ü"/>
            </a:pPr>
            <a:r>
              <a:rPr lang="el-GR" sz="1200" dirty="0" smtClean="0"/>
              <a:t>Τι βαθμό αληθοφάνειας έχει η αντίληψη σας</a:t>
            </a:r>
            <a:r>
              <a:rPr lang="en-US" sz="1200" dirty="0" smtClean="0"/>
              <a:t>;</a:t>
            </a:r>
            <a:endParaRPr lang="el-GR" sz="1200" dirty="0" smtClean="0"/>
          </a:p>
          <a:p>
            <a:endParaRPr lang="el-GR" sz="1200" kern="1200" baseline="0" dirty="0" smtClean="0">
              <a:solidFill>
                <a:schemeClr val="tx1"/>
              </a:solidFill>
              <a:latin typeface="+mn-lt"/>
              <a:ea typeface="+mn-ea"/>
              <a:cs typeface="+mn-cs"/>
            </a:endParaRPr>
          </a:p>
          <a:p>
            <a:pPr marL="754063" lvl="1" indent="-354013">
              <a:spcAft>
                <a:spcPts val="600"/>
              </a:spcAft>
              <a:buClr>
                <a:srgbClr val="FF6600"/>
              </a:buClr>
              <a:buSzPct val="93000"/>
              <a:buFont typeface="Wingdings" pitchFamily="2" charset="2"/>
              <a:buChar char="§"/>
            </a:pPr>
            <a:r>
              <a:rPr lang="el-GR" sz="2000" dirty="0" smtClean="0">
                <a:latin typeface="Arial" pitchFamily="34" charset="0"/>
                <a:cs typeface="Arial" pitchFamily="34" charset="0"/>
              </a:rPr>
              <a:t>Ο τρόπος με τον οποίο ερμηνεύουμε τα δεδομένα και τις πληροφορίες που λαμβάνουμε από το περιβάλλον μας</a:t>
            </a:r>
            <a:endParaRPr lang="el-GR" sz="2000" dirty="0" smtClean="0"/>
          </a:p>
          <a:p>
            <a:pPr lvl="1">
              <a:buClr>
                <a:srgbClr val="FF6600"/>
              </a:buClr>
              <a:buSzPct val="90000"/>
            </a:pPr>
            <a:r>
              <a:rPr lang="el-GR" sz="2100" dirty="0" smtClean="0">
                <a:latin typeface="Arial" pitchFamily="34" charset="0"/>
                <a:cs typeface="Arial" pitchFamily="34" charset="0"/>
              </a:rPr>
              <a:t>Λειτουργούν ασυναίσθητα στο υποσυνείδητο</a:t>
            </a:r>
          </a:p>
          <a:p>
            <a:pPr lvl="1">
              <a:buClr>
                <a:srgbClr val="FF6600"/>
              </a:buClr>
              <a:buSzPct val="90000"/>
            </a:pPr>
            <a:r>
              <a:rPr lang="el-GR" sz="2100" dirty="0" smtClean="0">
                <a:latin typeface="Arial" pitchFamily="34" charset="0"/>
                <a:cs typeface="Arial" pitchFamily="34" charset="0"/>
              </a:rPr>
              <a:t>Υποκειμενικές και επιλεκτικές </a:t>
            </a:r>
          </a:p>
          <a:p>
            <a:pPr lvl="1">
              <a:buClr>
                <a:srgbClr val="FF6600"/>
              </a:buClr>
              <a:buSzPct val="90000"/>
            </a:pPr>
            <a:r>
              <a:rPr lang="el-GR" sz="2100" dirty="0" smtClean="0">
                <a:latin typeface="Arial" pitchFamily="34" charset="0"/>
                <a:cs typeface="Arial" pitchFamily="34" charset="0"/>
              </a:rPr>
              <a:t>Είναι εσφαλμένες ή ανακριβείς </a:t>
            </a:r>
          </a:p>
          <a:p>
            <a:pPr lvl="1">
              <a:buClr>
                <a:srgbClr val="FF6600"/>
              </a:buClr>
              <a:buSzPct val="90000"/>
            </a:pPr>
            <a:r>
              <a:rPr lang="el-GR" sz="2100" dirty="0" smtClean="0">
                <a:latin typeface="Arial" pitchFamily="34" charset="0"/>
                <a:cs typeface="Arial" pitchFamily="34" charset="0"/>
              </a:rPr>
              <a:t>Δημιουργούν πραγματικότητα</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36</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0363" indent="-360363">
              <a:spcBef>
                <a:spcPts val="400"/>
              </a:spcBef>
              <a:spcAft>
                <a:spcPts val="400"/>
              </a:spcAft>
              <a:buClr>
                <a:schemeClr val="accent1"/>
              </a:buClr>
              <a:buSzPct val="90000"/>
              <a:buFont typeface="Arial" charset="0"/>
              <a:buChar cha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37</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Wait for the interviewer to sit first</a:t>
            </a:r>
            <a:endParaRPr lang="el-GR" sz="1200" kern="1200" baseline="0" dirty="0" smtClean="0">
              <a:solidFill>
                <a:schemeClr val="tx1"/>
              </a:solidFill>
              <a:latin typeface="+mn-lt"/>
              <a:ea typeface="+mn-ea"/>
              <a:cs typeface="+mn-cs"/>
            </a:endParaRPr>
          </a:p>
          <a:p>
            <a:pPr>
              <a:spcBef>
                <a:spcPts val="600"/>
              </a:spcBef>
              <a:spcAft>
                <a:spcPts val="600"/>
              </a:spcAft>
              <a:buFont typeface="Wingdings" pitchFamily="2" charset="2"/>
              <a:buChar char="§"/>
            </a:pPr>
            <a:r>
              <a:rPr lang="el-GR" sz="1200" b="0" dirty="0" smtClean="0">
                <a:latin typeface="Arial" pitchFamily="34" charset="0"/>
                <a:cs typeface="Arial" pitchFamily="34" charset="0"/>
              </a:rPr>
              <a:t>Ενισχύει και στηρίζει το λεκτικό μας μήνυμα</a:t>
            </a:r>
          </a:p>
          <a:p>
            <a:pPr>
              <a:spcBef>
                <a:spcPts val="600"/>
              </a:spcBef>
              <a:spcAft>
                <a:spcPts val="600"/>
              </a:spcAft>
              <a:buFont typeface="Wingdings" pitchFamily="2" charset="2"/>
              <a:buChar char="§"/>
            </a:pPr>
            <a:r>
              <a:rPr lang="el-GR" sz="1200" b="0" dirty="0" smtClean="0">
                <a:latin typeface="Arial" pitchFamily="34" charset="0"/>
                <a:cs typeface="Arial" pitchFamily="34" charset="0"/>
              </a:rPr>
              <a:t>Μεταφέρει τα </a:t>
            </a:r>
            <a:r>
              <a:rPr lang="el-GR" sz="1200" b="0" dirty="0" smtClean="0">
                <a:solidFill>
                  <a:srgbClr val="C00000"/>
                </a:solidFill>
                <a:latin typeface="Arial" pitchFamily="34" charset="0"/>
                <a:cs typeface="Arial" pitchFamily="34" charset="0"/>
              </a:rPr>
              <a:t>συναισθήματα</a:t>
            </a:r>
            <a:r>
              <a:rPr lang="el-GR" sz="1200" b="0" dirty="0" smtClean="0">
                <a:latin typeface="Arial" pitchFamily="34" charset="0"/>
                <a:cs typeface="Arial" pitchFamily="34" charset="0"/>
              </a:rPr>
              <a:t> μας</a:t>
            </a:r>
          </a:p>
          <a:p>
            <a:pPr>
              <a:spcBef>
                <a:spcPts val="600"/>
              </a:spcBef>
              <a:spcAft>
                <a:spcPts val="600"/>
              </a:spcAft>
              <a:buFont typeface="Wingdings" pitchFamily="2" charset="2"/>
              <a:buChar char="§"/>
            </a:pPr>
            <a:r>
              <a:rPr lang="el-GR" sz="1200" b="0" dirty="0" smtClean="0">
                <a:latin typeface="Arial" pitchFamily="34" charset="0"/>
                <a:cs typeface="Arial" pitchFamily="34" charset="0"/>
              </a:rPr>
              <a:t>Συμβάλει στη συνεννόηση / κατανόηση </a:t>
            </a:r>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38</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Wait for the interviewer to sit first</a:t>
            </a:r>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39</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40</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i="0" dirty="0" smtClean="0"/>
              <a:t>- Να ενισχύσουν</a:t>
            </a:r>
            <a:r>
              <a:rPr lang="el-GR" i="0" baseline="0" dirty="0" smtClean="0"/>
              <a:t> τις πιθανότητες επαγγελματικής αποκατάστασης </a:t>
            </a:r>
            <a:endParaRPr lang="el-GR"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l-GR" i="0" baseline="0" dirty="0" smtClean="0"/>
              <a:t>-  </a:t>
            </a:r>
          </a:p>
        </p:txBody>
      </p:sp>
      <p:sp>
        <p:nvSpPr>
          <p:cNvPr id="4" name="Slide Number Placeholder 3"/>
          <p:cNvSpPr>
            <a:spLocks noGrp="1"/>
          </p:cNvSpPr>
          <p:nvPr>
            <p:ph type="sldNum" sz="quarter" idx="10"/>
          </p:nvPr>
        </p:nvSpPr>
        <p:spPr/>
        <p:txBody>
          <a:bodyPr/>
          <a:lstStyle/>
          <a:p>
            <a:fld id="{BF3C7FEB-7E8A-498D-BA72-3BEC3CE06E91}"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41</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FF6600"/>
              </a:buClr>
              <a:buSzPct val="90000"/>
              <a:buFont typeface="Wingdings" pitchFamily="2" charset="2"/>
              <a:buChar char="ü"/>
            </a:pPr>
            <a:r>
              <a:rPr lang="el-GR" sz="1200" dirty="0" smtClean="0"/>
              <a:t>Πως ερμηνεύετε το τι βλέπετε</a:t>
            </a:r>
            <a:r>
              <a:rPr lang="en-US" sz="1200" dirty="0" smtClean="0"/>
              <a:t>;</a:t>
            </a:r>
            <a:endParaRPr lang="el-GR" sz="1200" dirty="0" smtClean="0"/>
          </a:p>
          <a:p>
            <a:pPr>
              <a:buClr>
                <a:srgbClr val="FF6600"/>
              </a:buClr>
              <a:buSzPct val="90000"/>
              <a:buFont typeface="Wingdings" pitchFamily="2" charset="2"/>
              <a:buChar char="ü"/>
            </a:pPr>
            <a:r>
              <a:rPr lang="el-GR" sz="1200" dirty="0" smtClean="0"/>
              <a:t>Τι επηρέασε την αντίληψη σας</a:t>
            </a:r>
            <a:r>
              <a:rPr lang="en-US" sz="1200" dirty="0" smtClean="0"/>
              <a:t>;</a:t>
            </a:r>
          </a:p>
          <a:p>
            <a:pPr>
              <a:buClr>
                <a:srgbClr val="FF6600"/>
              </a:buClr>
              <a:buSzPct val="90000"/>
              <a:buFont typeface="Wingdings" pitchFamily="2" charset="2"/>
              <a:buChar char="ü"/>
            </a:pPr>
            <a:r>
              <a:rPr lang="el-GR" sz="1200" dirty="0" smtClean="0"/>
              <a:t>Τι βαθμό αληθοφάνειας έχει η αντίληψη σας</a:t>
            </a:r>
            <a:r>
              <a:rPr lang="en-US" sz="1200" dirty="0" smtClean="0"/>
              <a:t>;</a:t>
            </a:r>
            <a:endParaRPr lang="el-GR" sz="1200" dirty="0" smtClean="0"/>
          </a:p>
          <a:p>
            <a:endParaRPr lang="el-GR" sz="1200" kern="1200" baseline="0" dirty="0" smtClean="0">
              <a:solidFill>
                <a:schemeClr val="tx1"/>
              </a:solidFill>
              <a:latin typeface="+mn-lt"/>
              <a:ea typeface="+mn-ea"/>
              <a:cs typeface="+mn-cs"/>
            </a:endParaRPr>
          </a:p>
          <a:p>
            <a:pPr marL="754063" lvl="1" indent="-354013">
              <a:spcAft>
                <a:spcPts val="600"/>
              </a:spcAft>
              <a:buClr>
                <a:srgbClr val="FF6600"/>
              </a:buClr>
              <a:buSzPct val="93000"/>
              <a:buFont typeface="Wingdings" pitchFamily="2" charset="2"/>
              <a:buChar char="§"/>
            </a:pPr>
            <a:r>
              <a:rPr lang="el-GR" sz="2000" dirty="0" smtClean="0">
                <a:latin typeface="Arial" pitchFamily="34" charset="0"/>
                <a:cs typeface="Arial" pitchFamily="34" charset="0"/>
              </a:rPr>
              <a:t>Ο τρόπος με τον οποίο ερμηνεύουμε τα δεδομένα και τις πληροφορίες που λαμβάνουμε από το περιβάλλον μας</a:t>
            </a:r>
            <a:endParaRPr lang="el-GR" sz="2000" dirty="0" smtClean="0"/>
          </a:p>
          <a:p>
            <a:pPr lvl="1">
              <a:buClr>
                <a:srgbClr val="FF6600"/>
              </a:buClr>
              <a:buSzPct val="90000"/>
            </a:pPr>
            <a:r>
              <a:rPr lang="el-GR" sz="2100" dirty="0" smtClean="0">
                <a:latin typeface="Arial" pitchFamily="34" charset="0"/>
                <a:cs typeface="Arial" pitchFamily="34" charset="0"/>
              </a:rPr>
              <a:t>Λειτουργούν ασυναίσθητα στο υποσυνείδητο</a:t>
            </a:r>
          </a:p>
          <a:p>
            <a:pPr lvl="1">
              <a:buClr>
                <a:srgbClr val="FF6600"/>
              </a:buClr>
              <a:buSzPct val="90000"/>
            </a:pPr>
            <a:r>
              <a:rPr lang="el-GR" sz="2100" dirty="0" smtClean="0">
                <a:latin typeface="Arial" pitchFamily="34" charset="0"/>
                <a:cs typeface="Arial" pitchFamily="34" charset="0"/>
              </a:rPr>
              <a:t>Υποκειμενικές και επιλεκτικές </a:t>
            </a:r>
          </a:p>
          <a:p>
            <a:pPr lvl="1">
              <a:buClr>
                <a:srgbClr val="FF6600"/>
              </a:buClr>
              <a:buSzPct val="90000"/>
            </a:pPr>
            <a:r>
              <a:rPr lang="el-GR" sz="2100" dirty="0" smtClean="0">
                <a:latin typeface="Arial" pitchFamily="34" charset="0"/>
                <a:cs typeface="Arial" pitchFamily="34" charset="0"/>
              </a:rPr>
              <a:t>Είναι εσφαλμένες ή ανακριβείς </a:t>
            </a:r>
          </a:p>
          <a:p>
            <a:pPr lvl="1">
              <a:buClr>
                <a:srgbClr val="FF6600"/>
              </a:buClr>
              <a:buSzPct val="90000"/>
            </a:pPr>
            <a:r>
              <a:rPr lang="el-GR" sz="2100" dirty="0" smtClean="0">
                <a:latin typeface="Arial" pitchFamily="34" charset="0"/>
                <a:cs typeface="Arial" pitchFamily="34" charset="0"/>
              </a:rPr>
              <a:t>Δημιουργούν πραγματικότητα</a:t>
            </a:r>
          </a:p>
          <a:p>
            <a:endParaRPr lang="el-GR" sz="1200" kern="1200" baseline="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t>Forming concussions on the basis of the first impression the candidate made</a:t>
            </a:r>
          </a:p>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t>Unfavourable 1</a:t>
            </a:r>
            <a:r>
              <a:rPr lang="en-GB" baseline="30000" dirty="0" smtClean="0"/>
              <a:t>st</a:t>
            </a:r>
            <a:r>
              <a:rPr lang="en-GB" dirty="0" smtClean="0"/>
              <a:t> impression is </a:t>
            </a:r>
            <a:r>
              <a:rPr lang="en-GB" b="1" dirty="0" smtClean="0"/>
              <a:t>more resistant to change </a:t>
            </a:r>
            <a:r>
              <a:rPr lang="en-GB" dirty="0" smtClean="0"/>
              <a:t>than a positive one </a:t>
            </a:r>
            <a:endParaRPr lang="el-GR"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l-GR" dirty="0" smtClean="0"/>
          </a:p>
          <a:p>
            <a:pPr>
              <a:lnSpc>
                <a:spcPct val="120000"/>
              </a:lnSpc>
              <a:buClr>
                <a:schemeClr val="tx2"/>
              </a:buClr>
              <a:buSzPct val="100000"/>
            </a:pPr>
            <a:r>
              <a:rPr lang="en-GB" sz="2800" b="1" dirty="0" smtClean="0">
                <a:solidFill>
                  <a:srgbClr val="FFFF66"/>
                </a:solidFill>
              </a:rPr>
              <a:t>Stereotypes  </a:t>
            </a:r>
            <a:endParaRPr lang="en-GB" b="1" dirty="0" smtClean="0">
              <a:solidFill>
                <a:srgbClr val="FFFF66"/>
              </a:solidFill>
            </a:endParaRPr>
          </a:p>
          <a:p>
            <a:pPr marL="265113" lvl="2" indent="-265113">
              <a:buClr>
                <a:schemeClr val="tx2"/>
              </a:buClr>
              <a:buSzPct val="105000"/>
              <a:buFont typeface="Wingdings" pitchFamily="2" charset="2"/>
              <a:buChar char="D"/>
            </a:pPr>
            <a:endParaRPr lang="en-GB" sz="100" dirty="0" smtClean="0"/>
          </a:p>
          <a:p>
            <a:pPr marL="265113" lvl="2" indent="-265113">
              <a:buClr>
                <a:schemeClr val="tx2"/>
              </a:buClr>
              <a:buSzPct val="105000"/>
              <a:buFont typeface="Wingdings" pitchFamily="2" charset="2"/>
              <a:buChar char="D"/>
            </a:pPr>
            <a:r>
              <a:rPr lang="en-GB" dirty="0" smtClean="0"/>
              <a:t>The tendency to attribute positive or negative characteristics to a person on the basis of a general category. </a:t>
            </a:r>
            <a:r>
              <a:rPr lang="el-GR" dirty="0" smtClean="0"/>
              <a:t>( </a:t>
            </a:r>
            <a:r>
              <a:rPr lang="en-US" dirty="0" smtClean="0"/>
              <a:t>nationality, gender, religion )</a:t>
            </a:r>
            <a:endParaRPr lang="en-GB" dirty="0" smtClean="0"/>
          </a:p>
          <a:p>
            <a:pPr marL="265113" lvl="2" indent="-265113">
              <a:buClr>
                <a:schemeClr val="tx2"/>
              </a:buClr>
              <a:buSzPct val="105000"/>
              <a:buFont typeface="Wingdings" pitchFamily="2" charset="2"/>
              <a:buChar char="D"/>
            </a:pPr>
            <a:r>
              <a:rPr lang="en-GB" dirty="0" smtClean="0"/>
              <a:t>The candidate is judged favourably or unfavourably solely on the basis of the particular group / category to which is perceived that he / she belongs.</a:t>
            </a:r>
          </a:p>
          <a:p>
            <a:pPr marL="265113" lvl="2" indent="-265113">
              <a:buClr>
                <a:schemeClr val="tx2"/>
              </a:buClr>
              <a:buSzPct val="105000"/>
              <a:buFont typeface="Wingdings" pitchFamily="2" charset="2"/>
              <a:buChar char="D"/>
            </a:pPr>
            <a:r>
              <a:rPr lang="en-GB" dirty="0" smtClean="0">
                <a:solidFill>
                  <a:schemeClr val="tx2"/>
                </a:solidFill>
              </a:rPr>
              <a:t>Stereotypes are one of the main cause of </a:t>
            </a:r>
            <a:r>
              <a:rPr lang="en-GB" dirty="0" err="1" smtClean="0">
                <a:solidFill>
                  <a:schemeClr val="tx2"/>
                </a:solidFill>
              </a:rPr>
              <a:t>discrim</a:t>
            </a:r>
            <a:r>
              <a:rPr lang="en-US" dirty="0" err="1" smtClean="0">
                <a:solidFill>
                  <a:schemeClr val="tx2"/>
                </a:solidFill>
              </a:rPr>
              <a:t>ination</a:t>
            </a:r>
            <a:r>
              <a:rPr lang="en-US" baseline="0" dirty="0" smtClean="0">
                <a:solidFill>
                  <a:schemeClr val="tx2"/>
                </a:solidFill>
              </a:rPr>
              <a:t> </a:t>
            </a:r>
          </a:p>
          <a:p>
            <a:pPr marL="265113" lvl="2" indent="-265113">
              <a:buClr>
                <a:schemeClr val="tx2"/>
              </a:buClr>
              <a:buSzPct val="105000"/>
              <a:buFont typeface="Wingdings" pitchFamily="2" charset="2"/>
              <a:buChar char="D"/>
            </a:pPr>
            <a:endParaRPr lang="en-US" baseline="0" dirty="0" smtClean="0">
              <a:solidFill>
                <a:schemeClr val="tx2"/>
              </a:solidFill>
            </a:endParaRPr>
          </a:p>
          <a:p>
            <a:pPr>
              <a:lnSpc>
                <a:spcPct val="120000"/>
              </a:lnSpc>
              <a:buClr>
                <a:schemeClr val="tx2"/>
              </a:buClr>
              <a:buSzPct val="100000"/>
            </a:pPr>
            <a:r>
              <a:rPr lang="en-GB" sz="2800" b="1" dirty="0" smtClean="0">
                <a:solidFill>
                  <a:srgbClr val="FFFF66"/>
                </a:solidFill>
              </a:rPr>
              <a:t>. </a:t>
            </a:r>
            <a:r>
              <a:rPr lang="en-GB" sz="2800" b="1" u="sng" dirty="0" smtClean="0">
                <a:solidFill>
                  <a:srgbClr val="FFFF66"/>
                </a:solidFill>
              </a:rPr>
              <a:t>Halo effect   </a:t>
            </a:r>
            <a:endParaRPr lang="en-GB" b="1" u="sng" dirty="0" smtClean="0">
              <a:solidFill>
                <a:srgbClr val="FFFF66"/>
              </a:solidFill>
            </a:endParaRPr>
          </a:p>
          <a:p>
            <a:pPr marL="265113" lvl="2" indent="-265113">
              <a:buClr>
                <a:schemeClr val="tx2"/>
              </a:buClr>
              <a:buSzPct val="105000"/>
              <a:buFont typeface="Wingdings" pitchFamily="2" charset="2"/>
              <a:buChar char="D"/>
            </a:pPr>
            <a:endParaRPr lang="en-GB" sz="200" dirty="0" smtClean="0"/>
          </a:p>
          <a:p>
            <a:pPr marL="265113" lvl="2" indent="-265113">
              <a:buClr>
                <a:schemeClr val="tx2"/>
              </a:buClr>
              <a:buSzPct val="105000"/>
              <a:buFont typeface="Wingdings" pitchFamily="2" charset="2"/>
              <a:buChar char="D"/>
            </a:pPr>
            <a:r>
              <a:rPr lang="en-GB" dirty="0" smtClean="0"/>
              <a:t>Perception about a person is formulated on the basis of </a:t>
            </a:r>
            <a:r>
              <a:rPr lang="en-GB" dirty="0" smtClean="0">
                <a:solidFill>
                  <a:srgbClr val="FFFF00"/>
                </a:solidFill>
              </a:rPr>
              <a:t>ONE / single </a:t>
            </a:r>
            <a:r>
              <a:rPr lang="en-GB" dirty="0" smtClean="0"/>
              <a:t>favourable / unfavourable trait. </a:t>
            </a:r>
          </a:p>
          <a:p>
            <a:pPr marL="265113" lvl="2" indent="-265113">
              <a:buClr>
                <a:schemeClr val="tx2"/>
              </a:buClr>
              <a:buSzPct val="105000"/>
              <a:buFont typeface="Wingdings" pitchFamily="2" charset="2"/>
              <a:buChar char="D"/>
            </a:pPr>
            <a:r>
              <a:rPr lang="en-GB" dirty="0" smtClean="0"/>
              <a:t>The halo effect may shut  out other relevant and  significant traits of the candidate which can make a difference </a:t>
            </a:r>
          </a:p>
          <a:p>
            <a:pPr marL="265113" lvl="2" indent="-265113">
              <a:buClr>
                <a:schemeClr val="tx2"/>
              </a:buClr>
              <a:buSzPct val="105000"/>
              <a:buFont typeface="Wingdings" pitchFamily="2" charset="2"/>
              <a:buChar char="D"/>
            </a:pPr>
            <a:r>
              <a:rPr lang="en-GB" dirty="0" smtClean="0"/>
              <a:t> The halo affects the interviewer from taking a complete and accurate picture of the candidate. ( </a:t>
            </a:r>
            <a:r>
              <a:rPr lang="el-GR" dirty="0" smtClean="0"/>
              <a:t>σφαιρική</a:t>
            </a:r>
            <a:r>
              <a:rPr lang="el-GR" baseline="0" dirty="0" smtClean="0"/>
              <a:t> και ολοκληρωμένη εικόνα για τον υποψήφιο)</a:t>
            </a:r>
            <a:endParaRPr lang="en-GB" dirty="0" smtClean="0"/>
          </a:p>
          <a:p>
            <a:pPr marL="265113" lvl="2" indent="-265113">
              <a:buClr>
                <a:schemeClr val="tx2"/>
              </a:buClr>
              <a:buSzPct val="105000"/>
              <a:buFont typeface="Wingdings" pitchFamily="2" charset="2"/>
              <a:buChar char="D"/>
            </a:pPr>
            <a:endParaRPr lang="en-US" baseline="0" dirty="0" smtClean="0">
              <a:solidFill>
                <a:schemeClr val="tx2"/>
              </a:solidFill>
            </a:endParaRPr>
          </a:p>
          <a:p>
            <a:pPr>
              <a:lnSpc>
                <a:spcPct val="120000"/>
              </a:lnSpc>
              <a:buClr>
                <a:schemeClr val="tx2"/>
              </a:buClr>
              <a:buSzPct val="100000"/>
            </a:pPr>
            <a:r>
              <a:rPr lang="en-GB" sz="2800" b="1" dirty="0" smtClean="0">
                <a:solidFill>
                  <a:srgbClr val="FFFF66"/>
                </a:solidFill>
              </a:rPr>
              <a:t>. Similarity error   </a:t>
            </a:r>
            <a:endParaRPr lang="en-GB" b="1" dirty="0" smtClean="0">
              <a:solidFill>
                <a:srgbClr val="FFFF66"/>
              </a:solidFill>
            </a:endParaRPr>
          </a:p>
          <a:p>
            <a:pPr marL="265113" lvl="2" indent="-265113">
              <a:buClr>
                <a:schemeClr val="tx2"/>
              </a:buClr>
              <a:buSzPct val="105000"/>
              <a:buFont typeface="Wingdings" pitchFamily="2" charset="2"/>
              <a:buChar char="D"/>
            </a:pPr>
            <a:r>
              <a:rPr lang="en-GB" dirty="0" smtClean="0"/>
              <a:t>Interviewers are positively predisposed towards job candidates that  are similar to them in terms of background interests, hobbies etc.</a:t>
            </a:r>
          </a:p>
          <a:p>
            <a:pPr marL="265113" lvl="2" indent="-265113">
              <a:lnSpc>
                <a:spcPct val="120000"/>
              </a:lnSpc>
              <a:buClr>
                <a:schemeClr val="tx2"/>
              </a:buClr>
              <a:buSzPct val="105000"/>
              <a:buNone/>
            </a:pPr>
            <a:endParaRPr lang="en-GB" dirty="0" smtClean="0"/>
          </a:p>
          <a:p>
            <a:pPr>
              <a:lnSpc>
                <a:spcPct val="120000"/>
              </a:lnSpc>
              <a:buClr>
                <a:schemeClr val="tx2"/>
              </a:buClr>
              <a:buSzPct val="100000"/>
            </a:pPr>
            <a:r>
              <a:rPr lang="en-GB" sz="2800" b="1" dirty="0" smtClean="0">
                <a:solidFill>
                  <a:srgbClr val="FFFF66"/>
                </a:solidFill>
              </a:rPr>
              <a:t>5. Contrast errors    </a:t>
            </a:r>
            <a:endParaRPr lang="en-GB" b="1" dirty="0" smtClean="0">
              <a:solidFill>
                <a:srgbClr val="FFFF66"/>
              </a:solidFill>
            </a:endParaRPr>
          </a:p>
          <a:p>
            <a:pPr marL="265113" lvl="2" indent="-265113">
              <a:buClr>
                <a:schemeClr val="tx2"/>
              </a:buClr>
              <a:buSzPct val="105000"/>
              <a:buFont typeface="Wingdings" pitchFamily="2" charset="2"/>
              <a:buChar char="D"/>
            </a:pPr>
            <a:endParaRPr lang="en-GB" sz="200" dirty="0" smtClean="0"/>
          </a:p>
          <a:p>
            <a:pPr marL="265113" lvl="2" indent="-265113">
              <a:buClr>
                <a:schemeClr val="tx2"/>
              </a:buClr>
              <a:buSzPct val="105000"/>
              <a:buFont typeface="Wingdings" pitchFamily="2" charset="2"/>
              <a:buChar char="D"/>
            </a:pPr>
            <a:r>
              <a:rPr lang="en-GB" dirty="0" smtClean="0"/>
              <a:t>The tendency to compare candidates to other candidates interviewed at the same time rather than </a:t>
            </a:r>
          </a:p>
          <a:p>
            <a:pPr marL="265113" lvl="2" indent="-265113">
              <a:buClr>
                <a:schemeClr val="tx2"/>
              </a:buClr>
              <a:buSzPct val="105000"/>
              <a:buFont typeface="Wingdings" pitchFamily="2" charset="2"/>
              <a:buChar char="D"/>
            </a:pPr>
            <a:endParaRPr lang="el-GR" dirty="0" smtClean="0"/>
          </a:p>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42</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buSzPct val="90000"/>
              <a:buFont typeface="Wingdings 2" pitchFamily="18" charset="2"/>
              <a:buChar char="R"/>
            </a:pPr>
            <a:r>
              <a:rPr lang="en-US" dirty="0"/>
              <a:t> </a:t>
            </a:r>
            <a:r>
              <a:rPr lang="el-GR" sz="1200" dirty="0" smtClean="0">
                <a:latin typeface="Arial" pitchFamily="34" charset="0"/>
                <a:cs typeface="Arial" pitchFamily="34" charset="0"/>
              </a:rPr>
              <a:t>Μοιραστείτε με άλλους τις σκέψεις σας – 2</a:t>
            </a:r>
            <a:r>
              <a:rPr lang="el-GR" sz="1200" baseline="30000" dirty="0" smtClean="0">
                <a:latin typeface="Arial" pitchFamily="34" charset="0"/>
                <a:cs typeface="Arial" pitchFamily="34" charset="0"/>
              </a:rPr>
              <a:t>η</a:t>
            </a:r>
            <a:r>
              <a:rPr lang="el-GR" sz="1200" dirty="0" smtClean="0">
                <a:latin typeface="Arial" pitchFamily="34" charset="0"/>
                <a:cs typeface="Arial" pitchFamily="34" charset="0"/>
              </a:rPr>
              <a:t> ή και 3</a:t>
            </a:r>
            <a:r>
              <a:rPr lang="el-GR" sz="1200" baseline="30000" dirty="0" smtClean="0">
                <a:latin typeface="Arial" pitchFamily="34" charset="0"/>
                <a:cs typeface="Arial" pitchFamily="34" charset="0"/>
              </a:rPr>
              <a:t>η</a:t>
            </a:r>
            <a:r>
              <a:rPr lang="el-GR" sz="1200" dirty="0" smtClean="0">
                <a:latin typeface="Arial" pitchFamily="34" charset="0"/>
                <a:cs typeface="Arial" pitchFamily="34" charset="0"/>
              </a:rPr>
              <a:t> γνώμη προτού ερμηνεύσετε</a:t>
            </a:r>
            <a:r>
              <a:rPr lang="el-GR" sz="1200" baseline="0" dirty="0" smtClean="0">
                <a:latin typeface="Arial" pitchFamily="34" charset="0"/>
                <a:cs typeface="Arial" pitchFamily="34" charset="0"/>
              </a:rPr>
              <a:t> / καταλήξετε σε συμπεράσματα </a:t>
            </a:r>
            <a:endParaRPr lang="el-GR" sz="1200" dirty="0" smtClean="0">
              <a:latin typeface="Arial" pitchFamily="34" charset="0"/>
              <a:cs typeface="Arial" pitchFamily="34" charset="0"/>
            </a:endParaRPr>
          </a:p>
          <a:p>
            <a:pPr>
              <a:spcAft>
                <a:spcPts val="600"/>
              </a:spcAft>
              <a:buSzPct val="90000"/>
              <a:buFont typeface="Wingdings 2" pitchFamily="18" charset="2"/>
              <a:buChar char="R"/>
            </a:pPr>
            <a:r>
              <a:rPr lang="el-GR" sz="1200" dirty="0" smtClean="0">
                <a:latin typeface="Arial" pitchFamily="34" charset="0"/>
                <a:cs typeface="Arial" pitchFamily="34" charset="0"/>
              </a:rPr>
              <a:t>Αποφύγετε όσο μπορείτε τις υποθέσεις – μη</a:t>
            </a:r>
            <a:r>
              <a:rPr lang="el-GR" sz="1200" baseline="0" dirty="0" smtClean="0">
                <a:latin typeface="Arial" pitchFamily="34" charset="0"/>
                <a:cs typeface="Arial" pitchFamily="34" charset="0"/>
              </a:rPr>
              <a:t> στηρίζεται της αποφάσεις σας σε υποθέσεις </a:t>
            </a:r>
            <a:r>
              <a:rPr lang="el-GR" sz="1200" dirty="0" smtClean="0">
                <a:latin typeface="Arial" pitchFamily="34" charset="0"/>
                <a:cs typeface="Arial" pitchFamily="34" charset="0"/>
              </a:rPr>
              <a:t> </a:t>
            </a:r>
          </a:p>
          <a:p>
            <a:pPr>
              <a:spcAft>
                <a:spcPts val="600"/>
              </a:spcAft>
              <a:buSzPct val="90000"/>
              <a:buFont typeface="Wingdings 2" pitchFamily="18" charset="2"/>
              <a:buChar char="R"/>
            </a:pPr>
            <a:r>
              <a:rPr lang="el-GR" sz="1200" dirty="0" smtClean="0">
                <a:latin typeface="Arial" pitchFamily="34" charset="0"/>
                <a:cs typeface="Arial" pitchFamily="34" charset="0"/>
              </a:rPr>
              <a:t> Μην κρίνετε – βγάζετε εύκολα –</a:t>
            </a:r>
            <a:r>
              <a:rPr lang="el-GR" sz="1200" baseline="0" dirty="0" smtClean="0">
                <a:latin typeface="Arial" pitchFamily="34" charset="0"/>
                <a:cs typeface="Arial" pitchFamily="34" charset="0"/>
              </a:rPr>
              <a:t> γρήγορα </a:t>
            </a:r>
            <a:r>
              <a:rPr lang="el-GR" sz="1200" dirty="0" smtClean="0">
                <a:latin typeface="Arial" pitchFamily="34" charset="0"/>
                <a:cs typeface="Arial" pitchFamily="34" charset="0"/>
              </a:rPr>
              <a:t>συμπεράσματα μόνο από την 1</a:t>
            </a:r>
            <a:r>
              <a:rPr lang="el-GR" sz="1200" baseline="30000" dirty="0" smtClean="0">
                <a:latin typeface="Arial" pitchFamily="34" charset="0"/>
                <a:cs typeface="Arial" pitchFamily="34" charset="0"/>
              </a:rPr>
              <a:t>η</a:t>
            </a:r>
            <a:r>
              <a:rPr lang="el-GR" sz="1200" dirty="0" smtClean="0">
                <a:latin typeface="Arial" pitchFamily="34" charset="0"/>
                <a:cs typeface="Arial" pitchFamily="34" charset="0"/>
              </a:rPr>
              <a:t> εντύπωση</a:t>
            </a:r>
          </a:p>
          <a:p>
            <a:pPr>
              <a:spcAft>
                <a:spcPts val="600"/>
              </a:spcAft>
              <a:buSzPct val="90000"/>
              <a:buFont typeface="Wingdings 2" pitchFamily="18" charset="2"/>
              <a:buChar char="R"/>
            </a:pPr>
            <a:r>
              <a:rPr lang="el-GR" sz="1200" dirty="0" smtClean="0">
                <a:latin typeface="Arial" pitchFamily="34" charset="0"/>
                <a:cs typeface="Arial" pitchFamily="34" charset="0"/>
              </a:rPr>
              <a:t>Διερευνήστε περαιτέρω – εις βάθος</a:t>
            </a:r>
            <a:r>
              <a:rPr lang="el-GR" sz="1200" baseline="0" dirty="0" smtClean="0">
                <a:latin typeface="Arial" pitchFamily="34" charset="0"/>
                <a:cs typeface="Arial" pitchFamily="34" charset="0"/>
              </a:rPr>
              <a:t> </a:t>
            </a:r>
            <a:endParaRPr lang="el-GR" sz="1200" dirty="0" smtClean="0">
              <a:latin typeface="Arial" pitchFamily="34" charset="0"/>
              <a:cs typeface="Arial" pitchFamily="34" charset="0"/>
            </a:endParaRPr>
          </a:p>
          <a:p>
            <a:pPr lvl="0">
              <a:spcAft>
                <a:spcPts val="600"/>
              </a:spcAft>
              <a:buSzPct val="90000"/>
              <a:buFont typeface="Wingdings 2" pitchFamily="18" charset="2"/>
              <a:buChar char="R"/>
            </a:pPr>
            <a:r>
              <a:rPr lang="el-GR" sz="1200" dirty="0" smtClean="0">
                <a:latin typeface="Arial" pitchFamily="34" charset="0"/>
                <a:cs typeface="Arial" pitchFamily="34" charset="0"/>
              </a:rPr>
              <a:t>Κάντε ανοικτές ερωτήσεις παρά</a:t>
            </a:r>
            <a:r>
              <a:rPr lang="el-GR" sz="1200" baseline="0" dirty="0" smtClean="0">
                <a:latin typeface="Arial" pitchFamily="34" charset="0"/>
                <a:cs typeface="Arial" pitchFamily="34" charset="0"/>
              </a:rPr>
              <a:t> υποθέσεις</a:t>
            </a:r>
            <a:endParaRPr lang="el-GR" sz="1200" dirty="0" smtClean="0">
              <a:latin typeface="Arial" pitchFamily="34" charset="0"/>
              <a:cs typeface="Arial" pitchFamily="34" charset="0"/>
            </a:endParaRPr>
          </a:p>
          <a:p>
            <a:pPr lvl="0">
              <a:spcAft>
                <a:spcPts val="600"/>
              </a:spcAft>
              <a:buSzPct val="90000"/>
              <a:buFont typeface="Wingdings 2" pitchFamily="18" charset="2"/>
              <a:buChar char="R"/>
            </a:pPr>
            <a:r>
              <a:rPr lang="el-GR" sz="1200" dirty="0" smtClean="0">
                <a:latin typeface="Arial" pitchFamily="34" charset="0"/>
                <a:cs typeface="Arial" pitchFamily="34" charset="0"/>
              </a:rPr>
              <a:t>Εξάγετε συμπεράσματα βάση στοιχείων / τεκμηρίων</a:t>
            </a:r>
          </a:p>
          <a:p>
            <a:pPr lvl="0">
              <a:spcAft>
                <a:spcPts val="600"/>
              </a:spcAft>
              <a:buSzPct val="90000"/>
              <a:buFont typeface="Wingdings 2" pitchFamily="18" charset="2"/>
              <a:buChar char="R"/>
            </a:pPr>
            <a:r>
              <a:rPr lang="el-GR" sz="1200" dirty="0" smtClean="0">
                <a:latin typeface="Arial" pitchFamily="34" charset="0"/>
                <a:cs typeface="Arial" pitchFamily="34" charset="0"/>
              </a:rPr>
              <a:t>Αποφύγετε την κατηγοριοποίηση και τις γενικεύσεις</a:t>
            </a:r>
          </a:p>
          <a:p>
            <a:pPr lvl="0">
              <a:spcAft>
                <a:spcPts val="600"/>
              </a:spcAft>
              <a:buSzPct val="90000"/>
              <a:buFont typeface="Wingdings 2" pitchFamily="18" charset="2"/>
              <a:buChar char="R"/>
            </a:pPr>
            <a:r>
              <a:rPr lang="el-GR" sz="1200" dirty="0" smtClean="0">
                <a:latin typeface="Arial" pitchFamily="34" charset="0"/>
                <a:cs typeface="Arial" pitchFamily="34" charset="0"/>
              </a:rPr>
              <a:t> Δείτε τα πράγματα από διαφορετική οπτική γωνία</a:t>
            </a:r>
          </a:p>
          <a:p>
            <a:pPr lvl="0">
              <a:spcAft>
                <a:spcPts val="600"/>
              </a:spcAft>
              <a:buSzPct val="90000"/>
              <a:buFont typeface="Wingdings 2" pitchFamily="18" charset="2"/>
              <a:buChar char="R"/>
            </a:pPr>
            <a:r>
              <a:rPr lang="el-GR" sz="1200" baseline="0" dirty="0" smtClean="0">
                <a:latin typeface="Arial" pitchFamily="34" charset="0"/>
                <a:cs typeface="Arial" pitchFamily="34" charset="0"/>
              </a:rPr>
              <a:t> Κατανοήστε ότι οι άλλοι βλέπουν τα πράγματα από τη δική τους οπτική γωνία – μην περιμένετε να σκέφτονται όπως εσείς </a:t>
            </a:r>
          </a:p>
          <a:p>
            <a:pPr lvl="0">
              <a:spcAft>
                <a:spcPts val="600"/>
              </a:spcAft>
              <a:buSzPct val="90000"/>
              <a:buFont typeface="Wingdings 2" pitchFamily="18" charset="2"/>
              <a:buChar char="R"/>
            </a:pPr>
            <a:r>
              <a:rPr lang="el-GR" sz="1200" baseline="0" dirty="0" smtClean="0">
                <a:latin typeface="Arial" pitchFamily="34" charset="0"/>
                <a:cs typeface="Arial" pitchFamily="34" charset="0"/>
              </a:rPr>
              <a:t> Διασταυρώστε τα δεδομένα / πληροφορίες </a:t>
            </a:r>
          </a:p>
          <a:p>
            <a:pPr lvl="0">
              <a:spcAft>
                <a:spcPts val="600"/>
              </a:spcAft>
              <a:buSzPct val="90000"/>
              <a:buFont typeface="Wingdings 2" pitchFamily="18" charset="2"/>
              <a:buChar char="R"/>
            </a:pPr>
            <a:r>
              <a:rPr lang="el-GR" sz="1200" baseline="0" dirty="0" smtClean="0">
                <a:latin typeface="Arial" pitchFamily="34" charset="0"/>
                <a:cs typeface="Arial" pitchFamily="34" charset="0"/>
              </a:rPr>
              <a:t> Διαχωρίστε το προσωπικό / κοινωνικό στυλ από το αποτέλεσμα </a:t>
            </a:r>
            <a:endParaRPr lang="el-GR" sz="1200" dirty="0" smtClean="0">
              <a:latin typeface="Arial" pitchFamily="34" charset="0"/>
              <a:cs typeface="Arial" pitchFamily="34" charset="0"/>
            </a:endParaRPr>
          </a:p>
          <a:p>
            <a:endParaRPr lang="el-GR" dirty="0" smtClean="0"/>
          </a:p>
          <a:p>
            <a:pPr marL="354013" lvl="2" indent="-354013">
              <a:spcAft>
                <a:spcPts val="600"/>
              </a:spcAft>
              <a:buClr>
                <a:srgbClr val="FF6600"/>
              </a:buClr>
              <a:buSzPct val="100000"/>
              <a:buFont typeface="Wingdings 2" pitchFamily="18" charset="2"/>
              <a:buChar char="R"/>
            </a:pPr>
            <a:r>
              <a:rPr lang="el-GR" sz="2400" dirty="0" smtClean="0">
                <a:latin typeface="Arial" pitchFamily="34" charset="0"/>
                <a:cs typeface="Arial" pitchFamily="34" charset="0"/>
              </a:rPr>
              <a:t>Εξέτασε το ταξίδι σου στην σκάλα πριν καταλήξεις σε πλάνο / απόφαση</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Κατανόησε τη σκέψη σου </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Κάνε ερωτήσεις </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Έλεγξε τις σκέψεις σου / προβληματισμούς</a:t>
            </a:r>
            <a:r>
              <a:rPr lang="el-GR" sz="2400" baseline="0" dirty="0" smtClean="0">
                <a:latin typeface="Arial" pitchFamily="34" charset="0"/>
                <a:cs typeface="Arial" pitchFamily="34" charset="0"/>
              </a:rPr>
              <a:t> σου </a:t>
            </a:r>
            <a:r>
              <a:rPr lang="el-GR" sz="2400" dirty="0" smtClean="0">
                <a:latin typeface="Arial" pitchFamily="34" charset="0"/>
                <a:cs typeface="Arial" pitchFamily="34" charset="0"/>
              </a:rPr>
              <a:t>με άλλους</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Επαληθεύεστε</a:t>
            </a:r>
            <a:r>
              <a:rPr lang="el-GR" sz="2400" baseline="0" dirty="0" smtClean="0">
                <a:latin typeface="Arial" pitchFamily="34" charset="0"/>
                <a:cs typeface="Arial" pitchFamily="34" charset="0"/>
              </a:rPr>
              <a:t> τις </a:t>
            </a:r>
            <a:r>
              <a:rPr lang="el-GR" sz="2400" dirty="0" smtClean="0">
                <a:latin typeface="Arial" pitchFamily="34" charset="0"/>
                <a:cs typeface="Arial" pitchFamily="34" charset="0"/>
              </a:rPr>
              <a:t>υποθέσεις – Καλύτερα μην κάνετε υποθέσεις</a:t>
            </a:r>
            <a:r>
              <a:rPr lang="el-GR" sz="2400" baseline="0" dirty="0" smtClean="0">
                <a:latin typeface="Arial" pitchFamily="34" charset="0"/>
                <a:cs typeface="Arial" pitchFamily="34" charset="0"/>
              </a:rPr>
              <a:t> για το πλάνο δράσεις / σκέψεις των άλλων</a:t>
            </a:r>
            <a:r>
              <a:rPr lang="en-US" sz="2400" dirty="0" smtClean="0">
                <a:latin typeface="Eras Demi ITC" pitchFamily="34" charset="0"/>
              </a:rPr>
              <a:t> </a:t>
            </a:r>
            <a:r>
              <a:rPr lang="el-GR" sz="2400" dirty="0" smtClean="0">
                <a:latin typeface="Eras Demi ITC" pitchFamily="34" charset="0"/>
              </a:rPr>
              <a:t>-</a:t>
            </a:r>
            <a:r>
              <a:rPr lang="el-GR" sz="2400" baseline="0" dirty="0" smtClean="0">
                <a:latin typeface="Eras Demi ITC" pitchFamily="34" charset="0"/>
              </a:rPr>
              <a:t> </a:t>
            </a:r>
            <a:r>
              <a:rPr lang="en-US" sz="2400" dirty="0" smtClean="0">
                <a:latin typeface="Eras Demi ITC" pitchFamily="34" charset="0"/>
              </a:rPr>
              <a:t>In fact</a:t>
            </a:r>
            <a:r>
              <a:rPr lang="en-US" sz="2400" dirty="0" smtClean="0">
                <a:solidFill>
                  <a:srgbClr val="FF0000"/>
                </a:solidFill>
                <a:latin typeface="Eras Demi ITC" pitchFamily="34" charset="0"/>
              </a:rPr>
              <a:t>, </a:t>
            </a:r>
            <a:r>
              <a:rPr lang="en-US" sz="2400" dirty="0" smtClean="0">
                <a:ln>
                  <a:solidFill>
                    <a:schemeClr val="accent2"/>
                  </a:solidFill>
                </a:ln>
                <a:solidFill>
                  <a:srgbClr val="FF0000"/>
                </a:solidFill>
                <a:latin typeface="Eras Demi ITC" pitchFamily="34" charset="0"/>
              </a:rPr>
              <a:t>do not assume anything</a:t>
            </a:r>
            <a:r>
              <a:rPr lang="en-US" sz="2400" dirty="0" smtClean="0">
                <a:latin typeface="Eras Demi ITC" pitchFamily="34" charset="0"/>
              </a:rPr>
              <a:t>; always verify the things that you are thinking about the signals </a:t>
            </a:r>
            <a:r>
              <a:rPr lang="el-GR" sz="2400" dirty="0" smtClean="0">
                <a:latin typeface="Eras Demi ITC" pitchFamily="34" charset="0"/>
              </a:rPr>
              <a:t>(</a:t>
            </a:r>
            <a:r>
              <a:rPr lang="el-GR" sz="2400" baseline="0" dirty="0" smtClean="0">
                <a:latin typeface="Eras Demi ITC" pitchFamily="34" charset="0"/>
              </a:rPr>
              <a:t> σημάδια – μη λεκτικά μηνύματα ) </a:t>
            </a:r>
            <a:r>
              <a:rPr lang="en-US" sz="2400" dirty="0" smtClean="0">
                <a:latin typeface="Eras Demi ITC" pitchFamily="34" charset="0"/>
              </a:rPr>
              <a:t>the other person gives you. </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Ερευνήστε για στοιχεία</a:t>
            </a:r>
          </a:p>
          <a:p>
            <a:pPr marL="811213" lvl="3" indent="-354013">
              <a:spcAft>
                <a:spcPts val="600"/>
              </a:spcAft>
              <a:buClr>
                <a:srgbClr val="FF6600"/>
              </a:buClr>
              <a:buSzPct val="90000"/>
              <a:buFont typeface="Arial" pitchFamily="34" charset="0"/>
              <a:buChar char="►"/>
            </a:pPr>
            <a:r>
              <a:rPr lang="el-GR" sz="2400" dirty="0" smtClean="0">
                <a:latin typeface="Arial" pitchFamily="34" charset="0"/>
                <a:cs typeface="Arial" pitchFamily="34" charset="0"/>
              </a:rPr>
              <a:t>Αποφύγετε</a:t>
            </a:r>
            <a:r>
              <a:rPr lang="el-GR" sz="2400" baseline="0" dirty="0" smtClean="0">
                <a:latin typeface="Arial" pitchFamily="34" charset="0"/>
                <a:cs typeface="Arial" pitchFamily="34" charset="0"/>
              </a:rPr>
              <a:t> συνήθη </a:t>
            </a:r>
            <a:r>
              <a:rPr lang="el-GR" sz="2400" dirty="0" smtClean="0">
                <a:latin typeface="Arial" pitchFamily="34" charset="0"/>
                <a:cs typeface="Arial" pitchFamily="34" charset="0"/>
              </a:rPr>
              <a:t>στερεότυπα   </a:t>
            </a:r>
          </a:p>
          <a:p>
            <a:pPr marL="760413" lvl="1" indent="-360363">
              <a:spcBef>
                <a:spcPts val="400"/>
              </a:spcBef>
              <a:spcAft>
                <a:spcPts val="400"/>
              </a:spcAft>
              <a:buClr>
                <a:schemeClr val="accent1"/>
              </a:buClr>
              <a:buSzPct val="90000"/>
              <a:buFont typeface="Arial" charset="0"/>
              <a:buChar char="►"/>
            </a:pPr>
            <a:r>
              <a:rPr lang="el-GR" sz="2400" dirty="0" smtClean="0">
                <a:latin typeface="Arial" pitchFamily="34" charset="0"/>
                <a:cs typeface="Arial" pitchFamily="34" charset="0"/>
              </a:rPr>
              <a:t>Κατανόηση αντίθετης άποψης </a:t>
            </a:r>
          </a:p>
          <a:p>
            <a:pPr marL="760413" lvl="1" indent="-360363">
              <a:spcBef>
                <a:spcPts val="400"/>
              </a:spcBef>
              <a:spcAft>
                <a:spcPts val="400"/>
              </a:spcAft>
              <a:buClr>
                <a:schemeClr val="accent1"/>
              </a:buClr>
              <a:buSzPct val="90000"/>
              <a:buFont typeface="Arial" charset="0"/>
              <a:buChar char="►"/>
            </a:pPr>
            <a:r>
              <a:rPr lang="el-GR" sz="2400" dirty="0" smtClean="0">
                <a:latin typeface="Arial" pitchFamily="34" charset="0"/>
                <a:cs typeface="Arial" pitchFamily="34" charset="0"/>
              </a:rPr>
              <a:t>Συμβουλευτείτε </a:t>
            </a:r>
          </a:p>
          <a:p>
            <a:pPr marL="760413" lvl="1" indent="-360363">
              <a:spcBef>
                <a:spcPts val="400"/>
              </a:spcBef>
              <a:spcAft>
                <a:spcPts val="400"/>
              </a:spcAft>
              <a:buClr>
                <a:schemeClr val="accent1"/>
              </a:buClr>
              <a:buSzPct val="90000"/>
              <a:buFont typeface="Arial" charset="0"/>
              <a:buChar char="►"/>
            </a:pPr>
            <a:r>
              <a:rPr lang="el-GR" sz="2400" dirty="0" smtClean="0">
                <a:latin typeface="Arial" pitchFamily="34" charset="0"/>
                <a:cs typeface="Arial" pitchFamily="34" charset="0"/>
              </a:rPr>
              <a:t>Ερευνήστε </a:t>
            </a:r>
            <a:endParaRPr lang="en-US" sz="2400" dirty="0" smtClean="0">
              <a:latin typeface="Arial" pitchFamily="34" charset="0"/>
              <a:cs typeface="Arial" pitchFamily="34" charset="0"/>
            </a:endParaRPr>
          </a:p>
          <a:p>
            <a:pPr marL="760413" lvl="1" indent="-360363">
              <a:spcBef>
                <a:spcPts val="400"/>
              </a:spcBef>
              <a:spcAft>
                <a:spcPts val="400"/>
              </a:spcAft>
              <a:buClr>
                <a:schemeClr val="accent1"/>
              </a:buClr>
              <a:buSzPct val="90000"/>
              <a:buFont typeface="Arial" charset="0"/>
              <a:buChar char="►"/>
            </a:pPr>
            <a:r>
              <a:rPr lang="el-GR" sz="2400" dirty="0" smtClean="0">
                <a:latin typeface="Arial" pitchFamily="34" charset="0"/>
                <a:cs typeface="Arial" pitchFamily="34" charset="0"/>
              </a:rPr>
              <a:t>Ρωτήστε παρά να υποθέτετε</a:t>
            </a:r>
          </a:p>
          <a:p>
            <a:pPr marL="760413" lvl="1" indent="-360363">
              <a:spcBef>
                <a:spcPts val="400"/>
              </a:spcBef>
              <a:spcAft>
                <a:spcPts val="400"/>
              </a:spcAft>
              <a:buClr>
                <a:schemeClr val="accent1"/>
              </a:buClr>
              <a:buSzPct val="90000"/>
              <a:buFont typeface="Arial" charset="0"/>
              <a:buChar char="►"/>
            </a:pPr>
            <a:r>
              <a:rPr lang="el-GR" sz="2400" dirty="0" smtClean="0">
                <a:latin typeface="Arial" pitchFamily="34" charset="0"/>
                <a:cs typeface="Arial" pitchFamily="34" charset="0"/>
              </a:rPr>
              <a:t>Δέστε τα πράγματα αλλιώς</a:t>
            </a:r>
          </a:p>
          <a:p>
            <a:pPr marL="335569" lvl="2" indent="-335569">
              <a:spcBef>
                <a:spcPts val="569"/>
              </a:spcBef>
              <a:spcAft>
                <a:spcPts val="569"/>
              </a:spcAft>
              <a:buClr>
                <a:srgbClr val="FF6600"/>
              </a:buClr>
              <a:buSzPct val="90000"/>
              <a:buFont typeface="Wingdings 2" pitchFamily="18" charset="2"/>
              <a:buChar char="R"/>
            </a:pPr>
            <a:endParaRPr lang="el-GR" dirty="0" smtClean="0"/>
          </a:p>
        </p:txBody>
      </p:sp>
      <p:sp>
        <p:nvSpPr>
          <p:cNvPr id="4" name="Slide Number Placeholder 3"/>
          <p:cNvSpPr>
            <a:spLocks noGrp="1"/>
          </p:cNvSpPr>
          <p:nvPr>
            <p:ph type="sldNum" sz="quarter" idx="10"/>
          </p:nvPr>
        </p:nvSpPr>
        <p:spPr/>
        <p:txBody>
          <a:bodyPr/>
          <a:lstStyle/>
          <a:p>
            <a:fld id="{BF3C7FEB-7E8A-498D-BA72-3BEC3CE06E91}" type="slidenum">
              <a:rPr lang="el-GR" smtClean="0"/>
              <a:pPr/>
              <a:t>43</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44</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3C7FEB-7E8A-498D-BA72-3BEC3CE06E91}" type="slidenum">
              <a:rPr lang="el-GR" smtClean="0"/>
              <a:pPr/>
              <a:t>45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300"/>
              </a:spcAft>
              <a:buClr>
                <a:srgbClr val="C00000"/>
              </a:buClr>
              <a:buSzPct val="94000"/>
              <a:buFont typeface="Arial" pitchFamily="34" charset="0"/>
              <a:buChar char="►"/>
            </a:pPr>
            <a:r>
              <a:rPr lang="el-GR" sz="2700" dirty="0" smtClean="0">
                <a:latin typeface="Arial" pitchFamily="34" charset="0"/>
                <a:cs typeface="Arial" pitchFamily="34" charset="0"/>
              </a:rPr>
              <a:t>Ορισμός </a:t>
            </a:r>
            <a:endParaRPr lang="en-US" sz="2700" dirty="0" smtClean="0">
              <a:latin typeface="Arial" pitchFamily="34" charset="0"/>
              <a:cs typeface="Arial" pitchFamily="34" charset="0"/>
            </a:endParaRPr>
          </a:p>
          <a:p>
            <a:pPr lvl="1">
              <a:spcBef>
                <a:spcPts val="600"/>
              </a:spcBef>
              <a:spcAft>
                <a:spcPts val="300"/>
              </a:spcAft>
              <a:buClr>
                <a:srgbClr val="C00000"/>
              </a:buClr>
              <a:buSzPct val="94000"/>
              <a:buFont typeface="Wingdings" pitchFamily="2" charset="2"/>
              <a:buChar char="§"/>
            </a:pPr>
            <a:r>
              <a:rPr lang="el-GR" sz="2700" dirty="0" smtClean="0">
                <a:solidFill>
                  <a:schemeClr val="tx1"/>
                </a:solidFill>
                <a:latin typeface="Arial" pitchFamily="34" charset="0"/>
                <a:cs typeface="Arial" pitchFamily="34" charset="0"/>
              </a:rPr>
              <a:t>Είναι ένα επίσημο έγγραφο το οποίο περιγράφει και παράλληλα προβάλει με σαφή και συνοπτικό τρόπο πληροφορίες για τις γνώσεις, προσόντα, δεξιότητες και εμπειρίες του/ της κατόχου του</a:t>
            </a:r>
            <a:r>
              <a:rPr lang="el-GR" sz="2400" dirty="0" smtClean="0">
                <a:solidFill>
                  <a:schemeClr val="tx1"/>
                </a:solidFill>
                <a:latin typeface="Arial" pitchFamily="34" charset="0"/>
                <a:cs typeface="Arial" pitchFamily="34" charset="0"/>
              </a:rPr>
              <a:t>.</a:t>
            </a:r>
            <a:endParaRPr lang="en-US" sz="2400" dirty="0" smtClean="0">
              <a:solidFill>
                <a:schemeClr val="tx1"/>
              </a:solidFill>
              <a:latin typeface="Arial" pitchFamily="34" charset="0"/>
              <a:cs typeface="Arial" pitchFamily="34" charset="0"/>
            </a:endParaRPr>
          </a:p>
          <a:p>
            <a:pPr>
              <a:spcBef>
                <a:spcPts val="600"/>
              </a:spcBef>
              <a:spcAft>
                <a:spcPts val="300"/>
              </a:spcAft>
              <a:buClr>
                <a:srgbClr val="C00000"/>
              </a:buClr>
              <a:buSzPct val="94000"/>
              <a:buFont typeface="Arial" pitchFamily="34" charset="0"/>
              <a:buChar char="►"/>
            </a:pPr>
            <a:r>
              <a:rPr lang="el-GR" sz="2700" dirty="0" smtClean="0">
                <a:latin typeface="Arial" pitchFamily="34" charset="0"/>
                <a:cs typeface="Arial" pitchFamily="34" charset="0"/>
              </a:rPr>
              <a:t>Σκοπός  </a:t>
            </a:r>
          </a:p>
          <a:p>
            <a:pPr lvl="1">
              <a:spcBef>
                <a:spcPts val="600"/>
              </a:spcBef>
              <a:spcAft>
                <a:spcPts val="300"/>
              </a:spcAft>
              <a:buClr>
                <a:srgbClr val="C00000"/>
              </a:buClr>
              <a:buSzPct val="94000"/>
              <a:buFont typeface="Wingdings" pitchFamily="2" charset="2"/>
              <a:buChar char="§"/>
            </a:pPr>
            <a:r>
              <a:rPr lang="el-GR" sz="2600" dirty="0" smtClean="0">
                <a:solidFill>
                  <a:schemeClr val="tx1"/>
                </a:solidFill>
                <a:latin typeface="Arial" pitchFamily="34" charset="0"/>
                <a:cs typeface="Arial" pitchFamily="34" charset="0"/>
              </a:rPr>
              <a:t>Να οδηγήσει τον</a:t>
            </a:r>
            <a:r>
              <a:rPr lang="el-GR" sz="2600" baseline="0" dirty="0" smtClean="0">
                <a:solidFill>
                  <a:schemeClr val="tx1"/>
                </a:solidFill>
                <a:latin typeface="Arial" pitchFamily="34" charset="0"/>
                <a:cs typeface="Arial" pitchFamily="34" charset="0"/>
              </a:rPr>
              <a:t> κάτοχο στην επιλογή</a:t>
            </a:r>
            <a:endParaRPr lang="el-GR" sz="1200" dirty="0" smtClean="0">
              <a:latin typeface="Arial" pitchFamily="34" charset="0"/>
              <a:cs typeface="Arial" pitchFamily="34" charset="0"/>
            </a:endParaRPr>
          </a:p>
          <a:p>
            <a:endParaRPr lang="el-GR" sz="1200" dirty="0" smtClean="0">
              <a:latin typeface="Arial" pitchFamily="34" charset="0"/>
              <a:cs typeface="Arial" pitchFamily="34" charset="0"/>
            </a:endParaRPr>
          </a:p>
          <a:p>
            <a:r>
              <a:rPr lang="el-GR" dirty="0" smtClean="0"/>
              <a:t>Ένα εργαλείο </a:t>
            </a:r>
            <a:r>
              <a:rPr lang="en-GB" dirty="0" smtClean="0"/>
              <a:t>marketing </a:t>
            </a:r>
            <a:r>
              <a:rPr lang="el-GR" dirty="0" smtClean="0"/>
              <a:t>(</a:t>
            </a:r>
            <a:r>
              <a:rPr lang="en-GB" dirty="0" smtClean="0"/>
              <a:t>marketing the brand YOU)</a:t>
            </a:r>
          </a:p>
          <a:p>
            <a:r>
              <a:rPr lang="el-GR" dirty="0" smtClean="0">
                <a:solidFill>
                  <a:srgbClr val="C00000"/>
                </a:solidFill>
              </a:rPr>
              <a:t>Σκοπός</a:t>
            </a:r>
            <a:r>
              <a:rPr lang="en-GB" dirty="0" smtClean="0"/>
              <a:t>: </a:t>
            </a:r>
            <a:r>
              <a:rPr lang="el-GR" dirty="0" smtClean="0"/>
              <a:t>Να κερδίσεις την συνέντευξη</a:t>
            </a:r>
          </a:p>
          <a:p>
            <a:r>
              <a:rPr lang="el-GR" dirty="0" smtClean="0"/>
              <a:t>Παρουσίαση των στόχων, δεξιοτήτων, επιτευγμάτων και εμπειριών</a:t>
            </a:r>
            <a:endParaRPr lang="en-GB" dirty="0" smtClean="0"/>
          </a:p>
          <a:p>
            <a:endParaRPr lang="el-GR" sz="1200" dirty="0" smtClean="0">
              <a:latin typeface="Arial" pitchFamily="34" charset="0"/>
              <a:cs typeface="Arial" pitchFamily="34" charset="0"/>
            </a:endParaRPr>
          </a:p>
          <a:p>
            <a:r>
              <a:rPr lang="el-GR" sz="1200" dirty="0" smtClean="0">
                <a:latin typeface="Arial" pitchFamily="34" charset="0"/>
                <a:cs typeface="Arial" pitchFamily="34" charset="0"/>
              </a:rPr>
              <a:t>Ως συστατικό της επικοινωνιακής δεξιότητας, συγκαταλέγεται στις </a:t>
            </a:r>
          </a:p>
          <a:p>
            <a:r>
              <a:rPr lang="en-US" sz="1200" b="0" i="0" kern="1200" dirty="0" smtClean="0">
                <a:solidFill>
                  <a:schemeClr val="tx1"/>
                </a:solidFill>
                <a:latin typeface="+mn-lt"/>
                <a:ea typeface="+mn-ea"/>
                <a:cs typeface="+mn-cs"/>
              </a:rPr>
              <a:t>the ability to write clear, concise, well-structured and well-written documents.</a:t>
            </a:r>
            <a:endParaRPr lang="el-GR" sz="1200" b="0" i="0" kern="1200" dirty="0" smtClean="0">
              <a:solidFill>
                <a:schemeClr val="tx1"/>
              </a:solidFill>
              <a:latin typeface="+mn-lt"/>
              <a:ea typeface="+mn-ea"/>
              <a:cs typeface="+mn-cs"/>
            </a:endParaRPr>
          </a:p>
          <a:p>
            <a:pPr hangingPunct="0"/>
            <a:r>
              <a:rPr lang="en-US" sz="1200" b="1" kern="1200" dirty="0" smtClean="0">
                <a:solidFill>
                  <a:schemeClr val="tx1"/>
                </a:solidFill>
                <a:latin typeface="+mn-lt"/>
                <a:ea typeface="+mn-ea"/>
                <a:cs typeface="+mn-cs"/>
              </a:rPr>
              <a:t>People associate clarity of writing with clarity of thinking. </a:t>
            </a:r>
            <a:r>
              <a:rPr lang="el-GR" sz="1200" b="1" kern="1200" dirty="0" smtClean="0">
                <a:solidFill>
                  <a:schemeClr val="tx1"/>
                </a:solidFill>
                <a:latin typeface="+mn-lt"/>
                <a:ea typeface="+mn-ea"/>
                <a:cs typeface="+mn-cs"/>
              </a:rPr>
              <a:t>( δομημένη</a:t>
            </a:r>
            <a:r>
              <a:rPr lang="el-GR" sz="1200" b="1"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 </a:t>
            </a:r>
            <a:r>
              <a:rPr lang="el-GR" sz="1200" b="1" kern="1200" baseline="0" dirty="0" smtClean="0">
                <a:solidFill>
                  <a:schemeClr val="tx1"/>
                </a:solidFill>
                <a:latin typeface="+mn-lt"/>
                <a:ea typeface="+mn-ea"/>
                <a:cs typeface="+mn-cs"/>
              </a:rPr>
              <a:t>συγκροτημένη σκέψη )</a:t>
            </a:r>
            <a:endParaRPr lang="el-G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They associate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accurate writing with a broader ability to pay attention to detail</a:t>
            </a:r>
            <a:endParaRPr lang="el-GR" sz="1200" kern="1200" baseline="0" dirty="0" smtClean="0">
              <a:solidFill>
                <a:schemeClr val="tx1"/>
              </a:solidFill>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10000"/>
              </a:lnSpc>
              <a:spcBef>
                <a:spcPct val="30000"/>
              </a:spcBef>
              <a:spcAft>
                <a:spcPct val="0"/>
              </a:spcAft>
              <a:buClrTx/>
              <a:buSzTx/>
              <a:buFontTx/>
              <a:buNone/>
              <a:tabLst/>
              <a:defRPr/>
            </a:pPr>
            <a:r>
              <a:rPr lang="el-GR" sz="1200" b="1" u="sng" dirty="0" smtClean="0"/>
              <a:t>Πλεονεκτήματα γραπτού έναντι</a:t>
            </a:r>
            <a:r>
              <a:rPr lang="el-GR" sz="1200" b="1" u="sng" baseline="0" dirty="0" smtClean="0"/>
              <a:t> προφορικού </a:t>
            </a:r>
            <a:endParaRPr lang="el-GR" sz="1200" b="1" u="sng" dirty="0" smtClean="0"/>
          </a:p>
          <a:p>
            <a:pPr marL="0" marR="0" indent="0" algn="l" defTabSz="914400" rtl="0" eaLnBrk="1" fontAlgn="base" latinLnBrk="0" hangingPunct="1">
              <a:lnSpc>
                <a:spcPct val="110000"/>
              </a:lnSpc>
              <a:spcBef>
                <a:spcPct val="30000"/>
              </a:spcBef>
              <a:spcAft>
                <a:spcPct val="0"/>
              </a:spcAft>
              <a:buClrTx/>
              <a:buSzTx/>
              <a:buFont typeface="Arial" pitchFamily="34" charset="0"/>
              <a:buChar char="•"/>
              <a:tabLst/>
              <a:defRPr/>
            </a:pPr>
            <a:r>
              <a:rPr lang="el-GR" sz="1200" dirty="0" smtClean="0"/>
              <a:t>για να επικοινωνείτε σταθερά το ίδιο μήνυμα σε όλους</a:t>
            </a:r>
          </a:p>
          <a:p>
            <a:pPr eaLnBrk="1" hangingPunct="1">
              <a:lnSpc>
                <a:spcPct val="90000"/>
              </a:lnSpc>
              <a:buFont typeface="Arial" pitchFamily="34" charset="0"/>
              <a:buChar char="•"/>
              <a:defRPr/>
            </a:pPr>
            <a:r>
              <a:rPr lang="el-GR" sz="1200" dirty="0" smtClean="0"/>
              <a:t>Εξασφαλίζει την μετάδοση του μηνύματος δομημένη σε σταθερή και αμετάβλητη μορφή προς όλους τους αποδέκτες</a:t>
            </a:r>
          </a:p>
          <a:p>
            <a:pPr eaLnBrk="1" hangingPunct="1">
              <a:lnSpc>
                <a:spcPct val="90000"/>
              </a:lnSpc>
              <a:buFont typeface="Arial" pitchFamily="34" charset="0"/>
              <a:buChar char="•"/>
              <a:defRPr/>
            </a:pPr>
            <a:r>
              <a:rPr lang="el-GR" sz="1200" dirty="0" smtClean="0"/>
              <a:t>Εξασφαλίζει ένα σταθερό αρχείο που ο μπορεί να ανατρέξει είτε ο πομπός είτε ο δέκτης σε οποιαδήποτε χρονική στιγμή</a:t>
            </a:r>
          </a:p>
          <a:p>
            <a:pPr eaLnBrk="1" hangingPunct="1">
              <a:lnSpc>
                <a:spcPct val="90000"/>
              </a:lnSpc>
              <a:buFont typeface="Arial" pitchFamily="34" charset="0"/>
              <a:buChar char="•"/>
              <a:defRPr/>
            </a:pPr>
            <a:r>
              <a:rPr lang="el-GR" sz="1200" dirty="0" smtClean="0"/>
              <a:t>Είναι εξαιρετική μορφή επικοινωνίας για μακροσκελή και εξειδικευμένα μηνύματα</a:t>
            </a:r>
          </a:p>
          <a:p>
            <a:pPr eaLnBrk="1" hangingPunct="1">
              <a:lnSpc>
                <a:spcPct val="90000"/>
              </a:lnSpc>
              <a:buFont typeface="Arial" pitchFamily="34" charset="0"/>
              <a:buChar char="•"/>
              <a:defRPr/>
            </a:pPr>
            <a:r>
              <a:rPr lang="el-GR" sz="1200" dirty="0" smtClean="0"/>
              <a:t>Διασφαλίζει την αυθαίρετη παρέμβαση και αλλαγή του μηνύματος </a:t>
            </a:r>
            <a:r>
              <a:rPr lang="en-US" sz="1200" dirty="0" err="1" smtClean="0"/>
              <a:t>vs</a:t>
            </a:r>
            <a:r>
              <a:rPr lang="en-US" sz="1200" dirty="0" smtClean="0"/>
              <a:t> </a:t>
            </a:r>
            <a:r>
              <a:rPr lang="el-GR" sz="1200" dirty="0" smtClean="0"/>
              <a:t>διαπροσωπικής επικοινωνίας που από τη</a:t>
            </a:r>
            <a:r>
              <a:rPr lang="el-GR" sz="1200" baseline="0" dirty="0" smtClean="0"/>
              <a:t> στιγμή που μετέδωσες τη λέξη / φράση δεν μπορείς να την πάρεις πίσω</a:t>
            </a:r>
            <a:endParaRPr lang="el-GR" sz="1200" dirty="0" smtClean="0"/>
          </a:p>
          <a:p>
            <a:pPr eaLnBrk="1" hangingPunct="1">
              <a:lnSpc>
                <a:spcPct val="90000"/>
              </a:lnSpc>
              <a:buFont typeface="Arial" pitchFamily="34" charset="0"/>
              <a:buChar char="•"/>
              <a:defRPr/>
            </a:pPr>
            <a:r>
              <a:rPr lang="el-GR" sz="1200" dirty="0" smtClean="0"/>
              <a:t>Είναι σαφής, περιεκτική και ακριβής στην πλειονότητα των περιπτώσεων</a:t>
            </a:r>
          </a:p>
          <a:p>
            <a:pPr eaLnBrk="1" hangingPunct="1">
              <a:lnSpc>
                <a:spcPct val="90000"/>
              </a:lnSpc>
              <a:buFont typeface="Arial" pitchFamily="34" charset="0"/>
              <a:buChar char="•"/>
              <a:defRPr/>
            </a:pPr>
            <a:r>
              <a:rPr lang="el-GR" sz="1200" dirty="0" smtClean="0"/>
              <a:t>Εξυπηρετεί την ενημέρωση/πληροφόρηση πολλών αποδεκτών ταυτόχρονα</a:t>
            </a:r>
          </a:p>
          <a:p>
            <a:pPr eaLnBrk="1" hangingPunct="1">
              <a:lnSpc>
                <a:spcPct val="90000"/>
              </a:lnSpc>
              <a:buFont typeface="Arial" pitchFamily="34" charset="0"/>
              <a:buChar char="•"/>
              <a:defRPr/>
            </a:pPr>
            <a:r>
              <a:rPr lang="el-GR" sz="1200" dirty="0" smtClean="0"/>
              <a:t>Αποτελεί ιστορικό ή νομικό στοιχείο που μπορεί να χρησιμοποιηθεί για ποικίλους λόγους</a:t>
            </a:r>
            <a:endParaRPr lang="en-US" sz="1200" dirty="0" smtClean="0"/>
          </a:p>
          <a:p>
            <a:pPr eaLnBrk="1" hangingPunct="1">
              <a:lnSpc>
                <a:spcPct val="90000"/>
              </a:lnSpc>
              <a:buFont typeface="Arial" pitchFamily="34" charset="0"/>
              <a:buChar char="•"/>
              <a:defRPr/>
            </a:pPr>
            <a:r>
              <a:rPr lang="el-GR" sz="1200" dirty="0" smtClean="0"/>
              <a:t> Είναι πιο επίσημο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1" i="1" kern="1200" dirty="0" err="1" smtClean="0">
                <a:solidFill>
                  <a:schemeClr val="tx1"/>
                </a:solidFill>
                <a:latin typeface="+mn-lt"/>
                <a:ea typeface="+mn-ea"/>
                <a:cs typeface="+mn-cs"/>
              </a:rPr>
              <a:t>Verba</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volant</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scripta</a:t>
            </a:r>
            <a:r>
              <a:rPr lang="en-US" sz="1200" b="1" i="1" kern="1200" dirty="0" smtClean="0">
                <a:solidFill>
                  <a:schemeClr val="tx1"/>
                </a:solidFill>
                <a:latin typeface="+mn-lt"/>
                <a:ea typeface="+mn-ea"/>
                <a:cs typeface="+mn-cs"/>
              </a:rPr>
              <a:t> </a:t>
            </a:r>
            <a:r>
              <a:rPr lang="en-US" sz="1200" b="1" i="1" kern="1200" dirty="0" err="1" smtClean="0">
                <a:solidFill>
                  <a:schemeClr val="tx1"/>
                </a:solidFill>
                <a:latin typeface="+mn-lt"/>
                <a:ea typeface="+mn-ea"/>
                <a:cs typeface="+mn-cs"/>
              </a:rPr>
              <a:t>manent</a:t>
            </a:r>
            <a:r>
              <a:rPr lang="en-US" sz="1200" b="0" i="0" kern="1200" dirty="0" smtClean="0">
                <a:solidFill>
                  <a:schemeClr val="tx1"/>
                </a:solidFill>
                <a:latin typeface="+mn-lt"/>
                <a:ea typeface="+mn-ea"/>
                <a:cs typeface="+mn-cs"/>
              </a:rPr>
              <a:t> is a </a:t>
            </a:r>
            <a:r>
              <a:rPr lang="en-US" sz="1200" b="0" i="0" u="none" strike="noStrike" kern="1200" dirty="0" smtClean="0">
                <a:solidFill>
                  <a:schemeClr val="tx1"/>
                </a:solidFill>
                <a:latin typeface="+mn-lt"/>
                <a:ea typeface="+mn-ea"/>
                <a:cs typeface="+mn-cs"/>
                <a:hlinkClick r:id="rId3" tooltip="Latin proverb"/>
              </a:rPr>
              <a:t>Latin proverb</a:t>
            </a:r>
            <a:r>
              <a:rPr lang="en-US" sz="1200" b="0" i="0" kern="1200" dirty="0" smtClean="0">
                <a:solidFill>
                  <a:schemeClr val="tx1"/>
                </a:solidFill>
                <a:latin typeface="+mn-lt"/>
                <a:ea typeface="+mn-ea"/>
                <a:cs typeface="+mn-cs"/>
              </a:rPr>
              <a:t>. Literally translated, it means "spoken words fly away, written words remain".</a:t>
            </a:r>
          </a:p>
          <a:p>
            <a:r>
              <a:rPr lang="en-US" sz="1200" b="0" i="0" kern="1200" dirty="0" smtClean="0">
                <a:solidFill>
                  <a:schemeClr val="tx1"/>
                </a:solidFill>
                <a:latin typeface="+mn-lt"/>
                <a:ea typeface="+mn-ea"/>
                <a:cs typeface="+mn-cs"/>
              </a:rPr>
              <a:t>This phrase seems to come from a speech of </a:t>
            </a:r>
            <a:r>
              <a:rPr lang="en-US" sz="1200" b="0" i="0" u="none" strike="noStrike" kern="1200" dirty="0" smtClean="0">
                <a:solidFill>
                  <a:schemeClr val="tx1"/>
                </a:solidFill>
                <a:latin typeface="+mn-lt"/>
                <a:ea typeface="+mn-ea"/>
                <a:cs typeface="+mn-cs"/>
                <a:hlinkClick r:id="rId4" tooltip="Caius Titus (page does not exist)"/>
              </a:rPr>
              <a:t>Caius Titus</a:t>
            </a:r>
            <a:r>
              <a:rPr lang="en-US" sz="1200" b="0" i="0" kern="1200" dirty="0" smtClean="0">
                <a:solidFill>
                  <a:schemeClr val="tx1"/>
                </a:solidFill>
                <a:latin typeface="+mn-lt"/>
                <a:ea typeface="+mn-ea"/>
                <a:cs typeface="+mn-cs"/>
              </a:rPr>
              <a:t> of the </a:t>
            </a:r>
            <a:r>
              <a:rPr lang="en-US" sz="1200" b="0" i="0" u="none" strike="noStrike" kern="1200" dirty="0" smtClean="0">
                <a:solidFill>
                  <a:schemeClr val="tx1"/>
                </a:solidFill>
                <a:latin typeface="+mn-lt"/>
                <a:ea typeface="+mn-ea"/>
                <a:cs typeface="+mn-cs"/>
                <a:hlinkClick r:id="rId5" tooltip="Roman Senate"/>
              </a:rPr>
              <a:t>Roman Senate</a:t>
            </a:r>
            <a:r>
              <a:rPr lang="en-US" sz="1200" b="0" i="0" kern="12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6"/>
              </a:rPr>
              <a:t>[1]</a:t>
            </a:r>
            <a:r>
              <a:rPr lang="en-US" sz="1200" b="0" i="0" kern="1200" dirty="0" smtClean="0">
                <a:solidFill>
                  <a:schemeClr val="tx1"/>
                </a:solidFill>
                <a:latin typeface="+mn-lt"/>
                <a:ea typeface="+mn-ea"/>
                <a:cs typeface="+mn-cs"/>
              </a:rPr>
              <a:t> who suggests that spoken words might easily be forgotten, but written documents can always be conclusive in public matters. A related meaning is that if two people want to establish a formal agreement about something, it is </a:t>
            </a:r>
            <a:r>
              <a:rPr lang="en-US" sz="1200" b="0" i="1" kern="1200" dirty="0" smtClean="0">
                <a:solidFill>
                  <a:schemeClr val="tx1"/>
                </a:solidFill>
                <a:latin typeface="+mn-lt"/>
                <a:ea typeface="+mn-ea"/>
                <a:cs typeface="+mn-cs"/>
              </a:rPr>
              <a:t>better to put it in writing, rather than just having a </a:t>
            </a:r>
            <a:r>
              <a:rPr lang="en-US" sz="1200" b="0" i="1" u="none" strike="noStrike" kern="1200" dirty="0" smtClean="0">
                <a:solidFill>
                  <a:schemeClr val="tx1"/>
                </a:solidFill>
                <a:latin typeface="+mn-lt"/>
                <a:ea typeface="+mn-ea"/>
                <a:cs typeface="+mn-cs"/>
                <a:hlinkClick r:id="rId7" tooltip="Oral agreement"/>
              </a:rPr>
              <a:t>oral agreement</a:t>
            </a:r>
            <a:r>
              <a:rPr lang="en-US" sz="1200" b="0" i="1"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lnSpc>
                <a:spcPct val="90000"/>
              </a:lnSpc>
              <a:buFont typeface="Wingdings" pitchFamily="2" charset="2"/>
              <a:buNone/>
              <a:defRPr/>
            </a:pPr>
            <a:r>
              <a:rPr lang="el-GR" sz="1400" u="sng" dirty="0" smtClean="0"/>
              <a:t>Μειονεκτήματα της γραπτής επικοινωνίας</a:t>
            </a:r>
            <a:r>
              <a:rPr lang="el-GR" sz="1400" dirty="0" smtClean="0"/>
              <a:t>:</a:t>
            </a:r>
            <a:endParaRPr lang="el-GR" sz="1200" dirty="0" smtClean="0"/>
          </a:p>
          <a:p>
            <a:pPr eaLnBrk="1" hangingPunct="1">
              <a:lnSpc>
                <a:spcPct val="90000"/>
              </a:lnSpc>
              <a:buFont typeface="Wingdings" pitchFamily="2" charset="2"/>
              <a:buNone/>
              <a:defRPr/>
            </a:pPr>
            <a:endParaRPr lang="el-GR" sz="1200" dirty="0" smtClean="0"/>
          </a:p>
          <a:p>
            <a:pPr eaLnBrk="1" hangingPunct="1">
              <a:lnSpc>
                <a:spcPct val="90000"/>
              </a:lnSpc>
              <a:defRPr/>
            </a:pPr>
            <a:r>
              <a:rPr lang="el-GR" sz="1200" dirty="0" smtClean="0"/>
              <a:t>Έχει σημαντικό κόστος στην ανάπτυξη, την προώθηση και την διατήρηση της</a:t>
            </a:r>
          </a:p>
          <a:p>
            <a:pPr eaLnBrk="1" hangingPunct="1">
              <a:lnSpc>
                <a:spcPct val="90000"/>
              </a:lnSpc>
              <a:defRPr/>
            </a:pPr>
            <a:r>
              <a:rPr lang="el-GR" sz="1200" dirty="0" smtClean="0"/>
              <a:t>Η δόμηση της είναι σταθερή όταν ολοκληρωθεί και δεν επιτρέπει αναθεωρήσεις</a:t>
            </a:r>
          </a:p>
          <a:p>
            <a:pPr eaLnBrk="1" hangingPunct="1">
              <a:lnSpc>
                <a:spcPct val="90000"/>
              </a:lnSpc>
              <a:defRPr/>
            </a:pPr>
            <a:r>
              <a:rPr lang="el-GR" sz="1200" dirty="0" smtClean="0"/>
              <a:t>Δεν παρέχει τις περισσότερες φορές άμεση ανατροφοδότηση – πως νιώθει εκείνος που το διαβάζει</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Αποφύγετε μεγάλες ατελείωτες προτάσεις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b="1" u="sng"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1" u="sng" dirty="0" smtClean="0">
                <a:latin typeface="Arial" pitchFamily="34" charset="0"/>
                <a:cs typeface="Arial" pitchFamily="34" charset="0"/>
              </a:rPr>
              <a:t>Πρόταση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17 – 20 </a:t>
            </a:r>
            <a:r>
              <a:rPr lang="el-GR" sz="1200" dirty="0" smtClean="0">
                <a:latin typeface="Arial" pitchFamily="34" charset="0"/>
                <a:cs typeface="Arial" pitchFamily="34" charset="0"/>
              </a:rPr>
              <a:t>λέξεις</a:t>
            </a:r>
            <a:r>
              <a:rPr lang="el-GR" sz="1200" baseline="0" dirty="0" smtClean="0">
                <a:latin typeface="Arial" pitchFamily="34" charset="0"/>
                <a:cs typeface="Arial" pitchFamily="34" charset="0"/>
              </a:rPr>
              <a:t> μετά το κείμενο αρχίζει και γίνεται δυσνόητο και δυσανάγνωστο</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Κουράζουν τον αναγνώστη</a:t>
            </a:r>
            <a:r>
              <a:rPr lang="el-GR" sz="1200" baseline="0" dirty="0" smtClean="0">
                <a:latin typeface="Arial" pitchFamily="34" charset="0"/>
                <a:cs typeface="Arial" pitchFamily="34" charset="0"/>
              </a:rPr>
              <a:t> </a:t>
            </a:r>
            <a:r>
              <a:rPr lang="el-GR" sz="1200" dirty="0" smtClean="0">
                <a:latin typeface="Arial" pitchFamily="34" charset="0"/>
                <a:cs typeface="Arial" pitchFamily="34" charset="0"/>
              </a:rPr>
              <a:t>και</a:t>
            </a:r>
            <a:r>
              <a:rPr lang="el-GR" sz="1200" baseline="0" dirty="0" smtClean="0">
                <a:latin typeface="Arial" pitchFamily="34" charset="0"/>
                <a:cs typeface="Arial" pitchFamily="34" charset="0"/>
              </a:rPr>
              <a:t> δυσκολεύουν το νόημα </a:t>
            </a:r>
            <a:endParaRPr lang="el-GR"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1" i="0" u="sng" dirty="0" smtClean="0">
                <a:latin typeface="Arial" pitchFamily="34" charset="0"/>
                <a:cs typeface="Arial" pitchFamily="34" charset="0"/>
              </a:rPr>
              <a:t>Παράγραφος ( 7 – 8 σειρές )</a:t>
            </a:r>
          </a:p>
          <a:p>
            <a:pPr hangingPunct="0"/>
            <a:r>
              <a:rPr lang="en-US" sz="1200" b="0" kern="1200" dirty="0" smtClean="0">
                <a:solidFill>
                  <a:schemeClr val="tx1"/>
                </a:solidFill>
                <a:latin typeface="+mn-lt"/>
                <a:ea typeface="+mn-ea"/>
                <a:cs typeface="+mn-cs"/>
              </a:rPr>
              <a:t>What makes these well-written paragraphs?</a:t>
            </a:r>
            <a:endParaRPr lang="el-GR" sz="1200" b="0" kern="1200" dirty="0" smtClean="0">
              <a:solidFill>
                <a:schemeClr val="tx1"/>
              </a:solidFill>
              <a:latin typeface="+mn-lt"/>
              <a:ea typeface="+mn-ea"/>
              <a:cs typeface="+mn-cs"/>
            </a:endParaRPr>
          </a:p>
          <a:p>
            <a:pPr hangingPunct="0">
              <a:buFont typeface="Arial" pitchFamily="34" charset="0"/>
              <a:buChar char="•"/>
            </a:pPr>
            <a:r>
              <a:rPr lang="el-GR" sz="1200" kern="1200" dirty="0" smtClean="0">
                <a:solidFill>
                  <a:schemeClr val="tx1"/>
                </a:solidFill>
                <a:latin typeface="+mn-lt"/>
                <a:ea typeface="+mn-ea"/>
                <a:cs typeface="+mn-cs"/>
              </a:rPr>
              <a:t>κάθε </a:t>
            </a:r>
            <a:r>
              <a:rPr lang="el-GR" sz="1400" kern="1200" dirty="0" smtClean="0">
                <a:solidFill>
                  <a:schemeClr val="tx1"/>
                </a:solidFill>
                <a:latin typeface="+mn-lt"/>
                <a:ea typeface="+mn-ea"/>
                <a:cs typeface="+mn-cs"/>
              </a:rPr>
              <a:t>παράγραφος αντανακλά ένα</a:t>
            </a:r>
            <a:r>
              <a:rPr lang="el-GR" sz="1400" kern="1200" baseline="0" dirty="0" smtClean="0">
                <a:solidFill>
                  <a:schemeClr val="tx1"/>
                </a:solidFill>
                <a:latin typeface="+mn-lt"/>
                <a:ea typeface="+mn-ea"/>
                <a:cs typeface="+mn-cs"/>
              </a:rPr>
              <a:t> θέμα / ιδέα</a:t>
            </a:r>
            <a:r>
              <a:rPr lang="en-US" sz="1400" kern="1200" dirty="0" smtClean="0">
                <a:solidFill>
                  <a:schemeClr val="tx1"/>
                </a:solidFill>
                <a:latin typeface="+mn-lt"/>
                <a:ea typeface="+mn-ea"/>
                <a:cs typeface="+mn-cs"/>
              </a:rPr>
              <a:t>.</a:t>
            </a:r>
            <a:endParaRPr lang="el-GR" sz="1400" kern="1200" dirty="0" smtClean="0">
              <a:solidFill>
                <a:schemeClr val="tx1"/>
              </a:solidFill>
              <a:latin typeface="+mn-lt"/>
              <a:ea typeface="+mn-ea"/>
              <a:cs typeface="+mn-cs"/>
            </a:endParaRPr>
          </a:p>
          <a:p>
            <a:pPr hangingPunct="0">
              <a:buFont typeface="Arial" pitchFamily="34" charset="0"/>
              <a:buChar char="•"/>
            </a:pPr>
            <a:r>
              <a:rPr lang="el-GR" sz="1400" kern="1200" dirty="0" smtClean="0">
                <a:solidFill>
                  <a:schemeClr val="tx1"/>
                </a:solidFill>
                <a:latin typeface="+mn-lt"/>
                <a:ea typeface="+mn-ea"/>
                <a:cs typeface="+mn-cs"/>
              </a:rPr>
              <a:t>Η κύρια</a:t>
            </a:r>
            <a:r>
              <a:rPr lang="el-GR" sz="1400" kern="1200" baseline="0" dirty="0" smtClean="0">
                <a:solidFill>
                  <a:schemeClr val="tx1"/>
                </a:solidFill>
                <a:latin typeface="+mn-lt"/>
                <a:ea typeface="+mn-ea"/>
                <a:cs typeface="+mn-cs"/>
              </a:rPr>
              <a:t> ιδέα στην Αρχή</a:t>
            </a:r>
            <a:endParaRPr lang="el-GR" sz="1400" kern="1200" dirty="0" smtClean="0">
              <a:solidFill>
                <a:schemeClr val="tx1"/>
              </a:solidFill>
              <a:latin typeface="+mn-lt"/>
              <a:ea typeface="+mn-ea"/>
              <a:cs typeface="+mn-cs"/>
            </a:endParaRPr>
          </a:p>
          <a:p>
            <a:pPr hangingPunct="0">
              <a:buFont typeface="Arial" pitchFamily="34" charset="0"/>
              <a:buChar char="•"/>
            </a:pPr>
            <a:r>
              <a:rPr lang="el-GR" sz="1400" kern="1200" dirty="0" smtClean="0">
                <a:solidFill>
                  <a:schemeClr val="tx1"/>
                </a:solidFill>
                <a:latin typeface="+mn-lt"/>
                <a:ea typeface="+mn-ea"/>
                <a:cs typeface="+mn-cs"/>
              </a:rPr>
              <a:t>Το υπόλοιπο</a:t>
            </a:r>
            <a:r>
              <a:rPr lang="el-GR" sz="1400" kern="1200" baseline="0" dirty="0" smtClean="0">
                <a:solidFill>
                  <a:schemeClr val="tx1"/>
                </a:solidFill>
                <a:latin typeface="+mn-lt"/>
                <a:ea typeface="+mn-ea"/>
                <a:cs typeface="+mn-cs"/>
              </a:rPr>
              <a:t> της παραγράφου στηρίζει / ενισχύει την ιδέα </a:t>
            </a:r>
            <a:endParaRPr lang="el-GR" sz="14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dirty="0" smtClean="0">
              <a:latin typeface="Arial" pitchFamily="34" charset="0"/>
              <a:cs typeface="Arial" pitchFamily="34" charset="0"/>
            </a:endParaRPr>
          </a:p>
          <a:p>
            <a:r>
              <a:rPr lang="el-GR" b="1" u="sng" dirty="0" smtClean="0"/>
              <a:t>Σημεία στίξης </a:t>
            </a:r>
            <a:r>
              <a:rPr lang="en-US" dirty="0" smtClean="0"/>
              <a:t>: </a:t>
            </a:r>
            <a:r>
              <a:rPr lang="el-GR" dirty="0" smtClean="0"/>
              <a:t>σύμβολα ή σημάδια που τοποθετούνται ανάμεσα στις λέξεις </a:t>
            </a:r>
          </a:p>
          <a:p>
            <a:r>
              <a:rPr lang="el-GR" dirty="0" smtClean="0"/>
              <a:t>Τροχονόμοι</a:t>
            </a:r>
            <a:r>
              <a:rPr lang="el-GR" baseline="0" dirty="0" smtClean="0"/>
              <a:t> του γραπτού λόγου – κατευθύνουν τον αναγνώστη</a:t>
            </a:r>
          </a:p>
          <a:p>
            <a:r>
              <a:rPr lang="el-GR" baseline="0" dirty="0" smtClean="0"/>
              <a:t>Τελεία και κόμμα, 80% </a:t>
            </a:r>
          </a:p>
          <a:p>
            <a:endParaRPr lang="el-GR" dirty="0" smtClean="0"/>
          </a:p>
          <a:p>
            <a:r>
              <a:rPr lang="el-GR" dirty="0" smtClean="0"/>
              <a:t>Αγαπητοί συνεργάτες, </a:t>
            </a:r>
          </a:p>
          <a:p>
            <a:r>
              <a:rPr lang="el-GR" dirty="0" smtClean="0"/>
              <a:t>Ευχαριστώ</a:t>
            </a:r>
            <a:r>
              <a:rPr lang="el-GR" baseline="0" dirty="0" smtClean="0"/>
              <a:t> θερμά / εκ των προτέρων για την κατανόηση σας </a:t>
            </a:r>
            <a:endParaRPr lang="el-GR" dirty="0" smtClean="0"/>
          </a:p>
          <a:p>
            <a:r>
              <a:rPr lang="el-GR" dirty="0" smtClean="0"/>
              <a:t>Με εκτίμηση ( αποδίδεις</a:t>
            </a:r>
            <a:r>
              <a:rPr lang="el-GR" baseline="0" dirty="0" smtClean="0"/>
              <a:t> αξία στον παραλήπτη ) </a:t>
            </a:r>
          </a:p>
          <a:p>
            <a:r>
              <a:rPr lang="el-GR" baseline="0" dirty="0" smtClean="0"/>
              <a:t>Θα το εκτιμούσαμε αν…..</a:t>
            </a:r>
          </a:p>
          <a:p>
            <a:r>
              <a:rPr lang="el-GR" baseline="0" dirty="0" smtClean="0"/>
              <a:t>Δυστυχώς = δείχνει ότι συμμερίζεσαι …</a:t>
            </a:r>
            <a:endParaRPr lang="en-US" baseline="0" dirty="0" smtClean="0"/>
          </a:p>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Αποφύγετε λέξεις / φράσεις με αρνητικό μήνυμα / εκλαμβάνονται</a:t>
            </a:r>
            <a:r>
              <a:rPr lang="el-GR" sz="1200" baseline="0" dirty="0" smtClean="0">
                <a:latin typeface="Arial" pitchFamily="34" charset="0"/>
                <a:cs typeface="Arial" pitchFamily="34" charset="0"/>
              </a:rPr>
              <a:t> αρνητικά</a:t>
            </a:r>
            <a:r>
              <a:rPr lang="el-GR" sz="1200" dirty="0" smtClean="0">
                <a:latin typeface="Arial" pitchFamily="34" charset="0"/>
                <a:cs typeface="Arial" pitchFamily="34" charset="0"/>
              </a:rPr>
              <a:t> ή που δυσκολεύουν την κατανόηση</a:t>
            </a:r>
          </a:p>
          <a:p>
            <a:endParaRPr lang="el-GR" dirty="0" smtClean="0"/>
          </a:p>
          <a:p>
            <a:r>
              <a:rPr lang="el-GR" sz="1200" b="1" u="sng" kern="1200" dirty="0" smtClean="0">
                <a:solidFill>
                  <a:schemeClr val="tx1"/>
                </a:solidFill>
                <a:latin typeface="+mn-lt"/>
                <a:ea typeface="+mn-ea"/>
                <a:cs typeface="+mn-cs"/>
              </a:rPr>
              <a:t>Ενεργητικά</a:t>
            </a:r>
            <a:r>
              <a:rPr lang="el-GR" sz="1200" b="1" u="sng" kern="1200" baseline="0" dirty="0" smtClean="0">
                <a:solidFill>
                  <a:schemeClr val="tx1"/>
                </a:solidFill>
                <a:latin typeface="+mn-lt"/>
                <a:ea typeface="+mn-ea"/>
                <a:cs typeface="+mn-cs"/>
              </a:rPr>
              <a:t> Ρήματα </a:t>
            </a:r>
          </a:p>
          <a:p>
            <a:r>
              <a:rPr lang="el-GR" sz="1200" b="0" kern="1200" baseline="0" dirty="0" smtClean="0">
                <a:solidFill>
                  <a:schemeClr val="tx1"/>
                </a:solidFill>
                <a:latin typeface="+mn-lt"/>
                <a:ea typeface="+mn-ea"/>
                <a:cs typeface="+mn-cs"/>
              </a:rPr>
              <a:t>Το υποκείμενο ( δηλ εσείς) ενεργεί, κινείται, κάνει κάτι …( ανέπτυξα, δραστηριοποιούμαι, συμμετέχω, εργάζομαι …)</a:t>
            </a:r>
            <a:endParaRPr lang="el-GR" sz="1200" b="0" kern="1200" dirty="0" smtClean="0">
              <a:solidFill>
                <a:schemeClr val="tx1"/>
              </a:solidFill>
              <a:latin typeface="+mn-lt"/>
              <a:ea typeface="+mn-ea"/>
              <a:cs typeface="+mn-cs"/>
            </a:endParaRPr>
          </a:p>
          <a:p>
            <a:r>
              <a:rPr lang="el-GR" sz="1200" b="0" kern="1200" dirty="0" smtClean="0">
                <a:solidFill>
                  <a:schemeClr val="tx1"/>
                </a:solidFill>
                <a:latin typeface="+mn-lt"/>
                <a:ea typeface="+mn-ea"/>
                <a:cs typeface="+mn-cs"/>
              </a:rPr>
              <a:t>Τα ρήματα είτε στην ενεργητική είτε</a:t>
            </a:r>
            <a:r>
              <a:rPr lang="el-GR" sz="1200" b="0" kern="1200" baseline="0" dirty="0" smtClean="0">
                <a:solidFill>
                  <a:schemeClr val="tx1"/>
                </a:solidFill>
                <a:latin typeface="+mn-lt"/>
                <a:ea typeface="+mn-ea"/>
                <a:cs typeface="+mn-cs"/>
              </a:rPr>
              <a:t> στην παθητική φωνή προσδίδουν / </a:t>
            </a:r>
            <a:r>
              <a:rPr lang="el-GR" sz="1200" b="0" i="1" kern="1200" baseline="0" dirty="0" smtClean="0">
                <a:solidFill>
                  <a:schemeClr val="tx1"/>
                </a:solidFill>
                <a:latin typeface="+mn-lt"/>
                <a:ea typeface="+mn-ea"/>
                <a:cs typeface="+mn-cs"/>
              </a:rPr>
              <a:t>έχουν Δυναμική </a:t>
            </a:r>
            <a:r>
              <a:rPr lang="el-GR" sz="1200" b="0" kern="1200" baseline="0" dirty="0" smtClean="0">
                <a:solidFill>
                  <a:schemeClr val="tx1"/>
                </a:solidFill>
                <a:latin typeface="+mn-lt"/>
                <a:ea typeface="+mn-ea"/>
                <a:cs typeface="+mn-cs"/>
              </a:rPr>
              <a:t>– ενέργεια στο κείμενο  </a:t>
            </a:r>
            <a:endParaRPr lang="el-GR"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When writing, </a:t>
            </a:r>
            <a:r>
              <a:rPr lang="en-US" sz="1200" b="1" u="sng" kern="1200" dirty="0" smtClean="0">
                <a:solidFill>
                  <a:schemeClr val="tx1"/>
                </a:solidFill>
                <a:latin typeface="+mn-lt"/>
                <a:ea typeface="+mn-ea"/>
                <a:cs typeface="+mn-cs"/>
              </a:rPr>
              <a:t>choose verbs over nouns</a:t>
            </a:r>
            <a:r>
              <a:rPr lang="en-US" sz="1200" u="sng"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verbs bring clarity </a:t>
            </a:r>
            <a:r>
              <a:rPr lang="el-GR" sz="1200" kern="1200" dirty="0" smtClean="0">
                <a:solidFill>
                  <a:schemeClr val="tx1"/>
                </a:solidFill>
                <a:latin typeface="+mn-lt"/>
                <a:ea typeface="+mn-ea"/>
                <a:cs typeface="+mn-cs"/>
              </a:rPr>
              <a:t>( σαφήνεια</a:t>
            </a:r>
            <a:r>
              <a:rPr lang="el-GR"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and energy </a:t>
            </a:r>
            <a:r>
              <a:rPr lang="el-GR" sz="1200" kern="1200" dirty="0" smtClean="0">
                <a:solidFill>
                  <a:schemeClr val="tx1"/>
                </a:solidFill>
                <a:latin typeface="+mn-lt"/>
                <a:ea typeface="+mn-ea"/>
                <a:cs typeface="+mn-cs"/>
              </a:rPr>
              <a:t>( ενέργεια ) </a:t>
            </a:r>
            <a:r>
              <a:rPr lang="en-US" sz="1200" kern="1200" dirty="0" smtClean="0">
                <a:solidFill>
                  <a:schemeClr val="tx1"/>
                </a:solidFill>
                <a:latin typeface="+mn-lt"/>
                <a:ea typeface="+mn-ea"/>
                <a:cs typeface="+mn-cs"/>
              </a:rPr>
              <a:t>to your text.</a:t>
            </a:r>
            <a:endParaRPr lang="el-GR" sz="1200" kern="1200" dirty="0" smtClean="0">
              <a:solidFill>
                <a:schemeClr val="tx1"/>
              </a:solidFill>
              <a:latin typeface="+mn-lt"/>
              <a:ea typeface="+mn-ea"/>
              <a:cs typeface="+mn-cs"/>
            </a:endParaRPr>
          </a:p>
          <a:p>
            <a:endParaRPr lang="el-GR" sz="1200" kern="1200" baseline="0" dirty="0" smtClean="0">
              <a:solidFill>
                <a:schemeClr val="tx1"/>
              </a:solidFill>
              <a:latin typeface="+mn-lt"/>
              <a:ea typeface="+mn-ea"/>
              <a:cs typeface="+mn-cs"/>
            </a:endParaRPr>
          </a:p>
          <a:p>
            <a:r>
              <a:rPr lang="el-GR" sz="1200" b="1" u="sng" kern="1200" dirty="0" smtClean="0">
                <a:solidFill>
                  <a:schemeClr val="tx1"/>
                </a:solidFill>
                <a:latin typeface="+mn-lt"/>
                <a:ea typeface="+mn-ea"/>
                <a:cs typeface="+mn-cs"/>
              </a:rPr>
              <a:t>Ενεργητική φωνή</a:t>
            </a:r>
          </a:p>
          <a:p>
            <a:r>
              <a:rPr lang="en-US" sz="1200" b="0" kern="1200" dirty="0" smtClean="0">
                <a:solidFill>
                  <a:schemeClr val="tx1"/>
                </a:solidFill>
                <a:latin typeface="+mn-lt"/>
                <a:ea typeface="+mn-ea"/>
                <a:cs typeface="+mn-cs"/>
              </a:rPr>
              <a:t>Write your verbs in the </a:t>
            </a:r>
            <a:r>
              <a:rPr lang="en-US" sz="1200" b="1" kern="1200" dirty="0" smtClean="0">
                <a:solidFill>
                  <a:schemeClr val="tx1"/>
                </a:solidFill>
                <a:latin typeface="+mn-lt"/>
                <a:ea typeface="+mn-ea"/>
                <a:cs typeface="+mn-cs"/>
              </a:rPr>
              <a:t>active</a:t>
            </a:r>
            <a:r>
              <a:rPr lang="en-US" sz="1200" b="0" kern="1200" dirty="0" smtClean="0">
                <a:solidFill>
                  <a:schemeClr val="tx1"/>
                </a:solidFill>
                <a:latin typeface="+mn-lt"/>
                <a:ea typeface="+mn-ea"/>
                <a:cs typeface="+mn-cs"/>
              </a:rPr>
              <a:t>, not passive, form</a:t>
            </a:r>
            <a:endParaRPr lang="el-GR" sz="1200" b="0" kern="1200" dirty="0" smtClean="0">
              <a:solidFill>
                <a:schemeClr val="tx1"/>
              </a:solidFill>
              <a:latin typeface="+mn-lt"/>
              <a:ea typeface="+mn-ea"/>
              <a:cs typeface="+mn-cs"/>
            </a:endParaRPr>
          </a:p>
          <a:p>
            <a:r>
              <a:rPr lang="el-GR" sz="1200" b="0" kern="1200" dirty="0" smtClean="0">
                <a:solidFill>
                  <a:schemeClr val="tx1"/>
                </a:solidFill>
                <a:latin typeface="+mn-lt"/>
                <a:ea typeface="+mn-ea"/>
                <a:cs typeface="+mn-cs"/>
              </a:rPr>
              <a:t>Τα επαρχιακά</a:t>
            </a:r>
            <a:r>
              <a:rPr lang="el-GR" sz="1200" b="0" kern="1200" baseline="0" dirty="0" smtClean="0">
                <a:solidFill>
                  <a:schemeClr val="tx1"/>
                </a:solidFill>
                <a:latin typeface="+mn-lt"/>
                <a:ea typeface="+mn-ea"/>
                <a:cs typeface="+mn-cs"/>
              </a:rPr>
              <a:t> γραφεία να αποστέλλουν την αλληλογραφία αντί του ( Το υποκείμενο ενεργεί ) </a:t>
            </a:r>
          </a:p>
          <a:p>
            <a:r>
              <a:rPr lang="el-GR" sz="1200" b="0" kern="1200" dirty="0" smtClean="0">
                <a:solidFill>
                  <a:schemeClr val="tx1"/>
                </a:solidFill>
                <a:latin typeface="+mn-lt"/>
                <a:ea typeface="+mn-ea"/>
                <a:cs typeface="+mn-cs"/>
              </a:rPr>
              <a:t>Η</a:t>
            </a:r>
            <a:r>
              <a:rPr lang="el-GR" sz="1200" b="0" kern="1200" baseline="0" dirty="0" smtClean="0">
                <a:solidFill>
                  <a:schemeClr val="tx1"/>
                </a:solidFill>
                <a:latin typeface="+mn-lt"/>
                <a:ea typeface="+mn-ea"/>
                <a:cs typeface="+mn-cs"/>
              </a:rPr>
              <a:t> αλληλογραφία να αποστέλλεται από τα επαρχιακά γραφεία ( Το υποκείμενο μένει παθητικό )</a:t>
            </a:r>
            <a:endParaRPr lang="el-GR"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inject energy </a:t>
            </a:r>
            <a:r>
              <a:rPr lang="el-GR" sz="1200" kern="1200" dirty="0" smtClean="0">
                <a:solidFill>
                  <a:schemeClr val="tx1"/>
                </a:solidFill>
                <a:latin typeface="+mn-lt"/>
                <a:ea typeface="+mn-ea"/>
                <a:cs typeface="+mn-cs"/>
              </a:rPr>
              <a:t>( ενέργεια</a:t>
            </a:r>
            <a:r>
              <a:rPr lang="el-GR"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and confidence </a:t>
            </a:r>
            <a:r>
              <a:rPr lang="el-GR" sz="1200" kern="1200" dirty="0" smtClean="0">
                <a:solidFill>
                  <a:schemeClr val="tx1"/>
                </a:solidFill>
                <a:latin typeface="+mn-lt"/>
                <a:ea typeface="+mn-ea"/>
                <a:cs typeface="+mn-cs"/>
              </a:rPr>
              <a:t>( αυτοπεποίθηση</a:t>
            </a:r>
            <a:r>
              <a:rPr lang="el-GR"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into our writing, </a:t>
            </a:r>
            <a:r>
              <a:rPr lang="en-US" sz="1200" b="1" kern="1200" dirty="0" smtClean="0">
                <a:solidFill>
                  <a:schemeClr val="tx1"/>
                </a:solidFill>
                <a:latin typeface="+mn-lt"/>
                <a:ea typeface="+mn-ea"/>
                <a:cs typeface="+mn-cs"/>
              </a:rPr>
              <a:t>we need to write predominantly in the active voice</a:t>
            </a:r>
            <a:r>
              <a:rPr lang="en-US" sz="1200" kern="1200" dirty="0" smtClean="0">
                <a:solidFill>
                  <a:schemeClr val="tx1"/>
                </a:solidFill>
                <a:latin typeface="+mn-lt"/>
                <a:ea typeface="+mn-ea"/>
                <a:cs typeface="+mn-cs"/>
              </a:rPr>
              <a:t>, although in some cases the passive voice is appropriate.</a:t>
            </a:r>
            <a:endParaRPr lang="el-GR" sz="1200" kern="1200" dirty="0" smtClean="0">
              <a:solidFill>
                <a:schemeClr val="tx1"/>
              </a:solidFill>
              <a:latin typeface="+mn-lt"/>
              <a:ea typeface="+mn-ea"/>
              <a:cs typeface="+mn-cs"/>
            </a:endParaRPr>
          </a:p>
          <a:p>
            <a:endParaRPr lang="el-GR" b="1" baseline="0" dirty="0" smtClean="0"/>
          </a:p>
        </p:txBody>
      </p:sp>
      <p:sp>
        <p:nvSpPr>
          <p:cNvPr id="4" name="Slide Number Placeholder 3"/>
          <p:cNvSpPr>
            <a:spLocks noGrp="1"/>
          </p:cNvSpPr>
          <p:nvPr>
            <p:ph type="sldNum" sz="quarter" idx="10"/>
          </p:nvPr>
        </p:nvSpPr>
        <p:spPr/>
        <p:txBody>
          <a:bodyPr/>
          <a:lstStyle/>
          <a:p>
            <a:fld id="{BF3C7FEB-7E8A-498D-BA72-3BEC3CE06E91}"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b="1" u="sng" kern="1200" dirty="0" smtClean="0">
                <a:solidFill>
                  <a:schemeClr val="tx1"/>
                </a:solidFill>
                <a:latin typeface="+mn-lt"/>
                <a:ea typeface="+mn-ea"/>
                <a:cs typeface="+mn-cs"/>
              </a:rPr>
              <a:t>Σκοπός – Μήνυμα της επικοινωνίας </a:t>
            </a:r>
            <a:r>
              <a:rPr lang="el-GR" sz="1200" b="0" u="sng" kern="1200" dirty="0" smtClean="0">
                <a:solidFill>
                  <a:schemeClr val="tx1"/>
                </a:solidFill>
                <a:latin typeface="+mn-lt"/>
                <a:ea typeface="+mn-ea"/>
                <a:cs typeface="+mn-cs"/>
              </a:rPr>
              <a:t>( Γιατί</a:t>
            </a:r>
            <a:r>
              <a:rPr lang="el-GR" sz="1200" b="0" u="sng" kern="1200" baseline="0" dirty="0" smtClean="0">
                <a:solidFill>
                  <a:schemeClr val="tx1"/>
                </a:solidFill>
                <a:latin typeface="+mn-lt"/>
                <a:ea typeface="+mn-ea"/>
                <a:cs typeface="+mn-cs"/>
              </a:rPr>
              <a:t> επικοινωνώ )</a:t>
            </a:r>
            <a:endParaRPr lang="el-GR" sz="1200" b="0" u="sng"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Decide what the </a:t>
            </a:r>
            <a:r>
              <a:rPr lang="en-US" sz="1200" b="0" u="sng" kern="1200" dirty="0" smtClean="0">
                <a:solidFill>
                  <a:schemeClr val="tx1"/>
                </a:solidFill>
                <a:latin typeface="+mn-lt"/>
                <a:ea typeface="+mn-ea"/>
                <a:cs typeface="+mn-cs"/>
              </a:rPr>
              <a:t>purpose</a:t>
            </a:r>
            <a:r>
              <a:rPr lang="en-US" sz="1200" b="0" kern="1200" dirty="0" smtClean="0">
                <a:solidFill>
                  <a:schemeClr val="tx1"/>
                </a:solidFill>
                <a:latin typeface="+mn-lt"/>
                <a:ea typeface="+mn-ea"/>
                <a:cs typeface="+mn-cs"/>
              </a:rPr>
              <a:t> of</a:t>
            </a:r>
            <a:r>
              <a:rPr lang="en-US" sz="1200" b="0" kern="1200" baseline="0" dirty="0" smtClean="0">
                <a:solidFill>
                  <a:schemeClr val="tx1"/>
                </a:solidFill>
                <a:latin typeface="+mn-lt"/>
                <a:ea typeface="+mn-ea"/>
                <a:cs typeface="+mn-cs"/>
              </a:rPr>
              <a:t> communication </a:t>
            </a:r>
            <a:r>
              <a:rPr lang="en-US" sz="1200" b="0" kern="1200" dirty="0" smtClean="0">
                <a:solidFill>
                  <a:schemeClr val="tx1"/>
                </a:solidFill>
                <a:latin typeface="+mn-lt"/>
                <a:ea typeface="+mn-ea"/>
                <a:cs typeface="+mn-cs"/>
              </a:rPr>
              <a:t>is</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 sure every sentence </a:t>
            </a:r>
            <a:r>
              <a:rPr lang="el-GR" sz="1200" kern="1200" dirty="0" smtClean="0">
                <a:solidFill>
                  <a:schemeClr val="tx1"/>
                </a:solidFill>
                <a:latin typeface="+mn-lt"/>
                <a:ea typeface="+mn-ea"/>
                <a:cs typeface="+mn-cs"/>
              </a:rPr>
              <a:t>( πρόταση </a:t>
            </a:r>
            <a:r>
              <a:rPr lang="el-GR"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every paragraph</a:t>
            </a:r>
            <a:r>
              <a:rPr lang="el-GR" sz="1200" kern="1200" dirty="0" smtClean="0">
                <a:solidFill>
                  <a:schemeClr val="tx1"/>
                </a:solidFill>
                <a:latin typeface="+mn-lt"/>
                <a:ea typeface="+mn-ea"/>
                <a:cs typeface="+mn-cs"/>
              </a:rPr>
              <a:t> ( παράγραφος)</a:t>
            </a:r>
            <a:r>
              <a:rPr lang="en-US" sz="1200" kern="1200" dirty="0" smtClean="0">
                <a:solidFill>
                  <a:schemeClr val="tx1"/>
                </a:solidFill>
                <a:latin typeface="+mn-lt"/>
                <a:ea typeface="+mn-ea"/>
                <a:cs typeface="+mn-cs"/>
              </a:rPr>
              <a:t> helps accomplish this purpose</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a:t>
            </a:r>
            <a:r>
              <a:rPr lang="en-US" sz="1200" kern="1200" baseline="0" dirty="0" smtClean="0">
                <a:solidFill>
                  <a:schemeClr val="tx1"/>
                </a:solidFill>
                <a:latin typeface="+mn-lt"/>
                <a:ea typeface="+mn-ea"/>
                <a:cs typeface="+mn-cs"/>
              </a:rPr>
              <a:t> writing </a:t>
            </a:r>
          </a:p>
          <a:p>
            <a:endParaRPr lang="el-GR"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dirty="0" smtClean="0">
                <a:latin typeface="Arial" pitchFamily="34" charset="0"/>
                <a:cs typeface="Arial" pitchFamily="34" charset="0"/>
              </a:rPr>
              <a:t>Ποιος είναι ο αναγνώστης</a:t>
            </a:r>
            <a:r>
              <a:rPr lang="en-US" sz="1200" dirty="0" smtClean="0">
                <a:latin typeface="Arial" pitchFamily="34" charset="0"/>
                <a:cs typeface="Arial" pitchFamily="34" charset="0"/>
              </a:rPr>
              <a:t> </a:t>
            </a:r>
            <a:r>
              <a:rPr lang="el-GR" sz="1200" dirty="0" smtClean="0">
                <a:latin typeface="Arial" pitchFamily="34" charset="0"/>
                <a:cs typeface="Arial" pitchFamily="34" charset="0"/>
              </a:rPr>
              <a:t>σας και</a:t>
            </a:r>
            <a:r>
              <a:rPr lang="en-US" sz="1200" dirty="0" smtClean="0">
                <a:latin typeface="Arial" pitchFamily="34" charset="0"/>
                <a:cs typeface="Arial" pitchFamily="34" charset="0"/>
              </a:rPr>
              <a:t> </a:t>
            </a:r>
            <a:r>
              <a:rPr lang="el-GR" sz="1200" dirty="0" smtClean="0">
                <a:latin typeface="Arial" pitchFamily="34" charset="0"/>
                <a:cs typeface="Arial" pitchFamily="34" charset="0"/>
              </a:rPr>
              <a:t>ποιες είναι οι ανάγκες / προσδοκίες του</a:t>
            </a:r>
            <a:r>
              <a:rPr lang="en-US" sz="1200" dirty="0" smtClean="0">
                <a:latin typeface="Arial" pitchFamily="34" charset="0"/>
                <a:cs typeface="Arial" pitchFamily="34" charset="0"/>
              </a:rPr>
              <a:t>;</a:t>
            </a:r>
            <a:r>
              <a:rPr lang="el-GR" sz="1200" dirty="0" smtClean="0">
                <a:latin typeface="Arial" pitchFamily="34" charset="0"/>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b="1" u="sng"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Arouse the reader's interest</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Include thoughts and images that will capture your reader's attention and get them involved in what you have to say.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Choose</a:t>
            </a:r>
            <a:r>
              <a:rPr lang="en-US" sz="1200" kern="1200" baseline="0" dirty="0" smtClean="0">
                <a:solidFill>
                  <a:schemeClr val="tx1"/>
                </a:solidFill>
                <a:latin typeface="+mn-lt"/>
                <a:ea typeface="+mn-ea"/>
                <a:cs typeface="+mn-cs"/>
              </a:rPr>
              <a:t> words or phrases / develop statements that </a:t>
            </a:r>
            <a:r>
              <a:rPr lang="en-US" sz="1200" kern="1200" baseline="0" dirty="0" err="1" smtClean="0">
                <a:solidFill>
                  <a:schemeClr val="tx1"/>
                </a:solidFill>
                <a:latin typeface="+mn-lt"/>
                <a:ea typeface="+mn-ea"/>
                <a:cs typeface="+mn-cs"/>
              </a:rPr>
              <a:t>empahsize</a:t>
            </a:r>
            <a:r>
              <a:rPr lang="en-US" sz="1200" kern="1200" baseline="0" dirty="0" smtClean="0">
                <a:solidFill>
                  <a:schemeClr val="tx1"/>
                </a:solidFill>
                <a:latin typeface="+mn-lt"/>
                <a:ea typeface="+mn-ea"/>
                <a:cs typeface="+mn-cs"/>
              </a:rPr>
              <a:t> your strengths / capabilities / potentials </a:t>
            </a:r>
            <a:endParaRPr lang="el-GR"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Writing like any form of communication creates the feeling response ( </a:t>
            </a:r>
            <a:r>
              <a:rPr lang="el-GR" sz="1200" kern="1200" baseline="0" dirty="0" smtClean="0">
                <a:solidFill>
                  <a:schemeClr val="tx1"/>
                </a:solidFill>
                <a:latin typeface="+mn-lt"/>
                <a:ea typeface="+mn-ea"/>
                <a:cs typeface="+mn-cs"/>
              </a:rPr>
              <a:t>συναισθηματική αντίδραση του Παραλήπτη ) </a:t>
            </a:r>
          </a:p>
          <a:p>
            <a:r>
              <a:rPr lang="en-US" sz="1200" kern="1200" baseline="0" dirty="0" smtClean="0">
                <a:solidFill>
                  <a:schemeClr val="tx1"/>
                </a:solidFill>
                <a:latin typeface="+mn-lt"/>
                <a:ea typeface="+mn-ea"/>
                <a:cs typeface="+mn-cs"/>
              </a:rPr>
              <a:t>Readers will respond favorably </a:t>
            </a:r>
            <a:r>
              <a:rPr lang="el-GR" sz="1200" kern="1200" baseline="0" dirty="0" smtClean="0">
                <a:solidFill>
                  <a:schemeClr val="tx1"/>
                </a:solidFill>
                <a:latin typeface="+mn-lt"/>
                <a:ea typeface="+mn-ea"/>
                <a:cs typeface="+mn-cs"/>
              </a:rPr>
              <a:t>( ανταποκριθούν / αντιδράσει θετικά ) </a:t>
            </a:r>
            <a:r>
              <a:rPr lang="en-US" sz="1200" kern="1200" baseline="0" dirty="0" smtClean="0">
                <a:solidFill>
                  <a:schemeClr val="tx1"/>
                </a:solidFill>
                <a:latin typeface="+mn-lt"/>
                <a:ea typeface="+mn-ea"/>
                <a:cs typeface="+mn-cs"/>
              </a:rPr>
              <a:t>if they feel positively</a:t>
            </a:r>
            <a:r>
              <a:rPr lang="el-GR" sz="1200" kern="1200" baseline="0" dirty="0" smtClean="0">
                <a:solidFill>
                  <a:schemeClr val="tx1"/>
                </a:solidFill>
                <a:latin typeface="+mn-lt"/>
                <a:ea typeface="+mn-ea"/>
                <a:cs typeface="+mn-cs"/>
              </a:rPr>
              <a:t> ( νιώσουν θετικά )</a:t>
            </a:r>
            <a:r>
              <a:rPr lang="en-US" sz="1200" kern="1200" baseline="0" dirty="0" smtClean="0">
                <a:solidFill>
                  <a:schemeClr val="tx1"/>
                </a:solidFill>
                <a:latin typeface="+mn-lt"/>
                <a:ea typeface="+mn-ea"/>
                <a:cs typeface="+mn-cs"/>
              </a:rPr>
              <a:t> – </a:t>
            </a:r>
            <a:endParaRPr lang="el-GR"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letter meet their needs – what they are looking for</a:t>
            </a:r>
            <a:r>
              <a:rPr lang="el-GR" sz="1200" kern="1200" baseline="0" dirty="0" smtClean="0">
                <a:solidFill>
                  <a:schemeClr val="tx1"/>
                </a:solidFill>
                <a:latin typeface="+mn-lt"/>
                <a:ea typeface="+mn-ea"/>
                <a:cs typeface="+mn-cs"/>
              </a:rPr>
              <a:t> ( το γραπτό καλύπτει, πληροί τις ανάγκες του ) </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People nowadays, due to the overload of written information,  read selectively – scan letters </a:t>
            </a:r>
            <a:endParaRPr lang="el-GR" sz="1200" kern="1200" baseline="0" dirty="0" smtClean="0">
              <a:solidFill>
                <a:schemeClr val="tx1"/>
              </a:solidFill>
              <a:latin typeface="+mn-lt"/>
              <a:ea typeface="+mn-ea"/>
              <a:cs typeface="+mn-cs"/>
            </a:endParaRPr>
          </a:p>
          <a:p>
            <a:endParaRPr lang="el-GR"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latin typeface="+mn-lt"/>
                <a:ea typeface="+mn-ea"/>
                <a:cs typeface="+mn-cs"/>
              </a:rPr>
              <a:t>Make a Finishing Touch</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Look at what you've written from the reader's point of view. </a:t>
            </a:r>
            <a:endParaRPr lang="el-GR"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Make your writing simple and clear.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Rearrange and improve the order and flow, if necessary.</a:t>
            </a:r>
            <a:endParaRPr lang="el-GR" sz="1200" dirty="0" smtClean="0">
              <a:latin typeface="Arial" pitchFamily="34" charset="0"/>
              <a:cs typeface="Arial" pitchFamily="34" charset="0"/>
            </a:endParaRPr>
          </a:p>
          <a:p>
            <a:pPr marL="360363" indent="-360363">
              <a:spcBef>
                <a:spcPts val="400"/>
              </a:spcBef>
              <a:spcAft>
                <a:spcPts val="400"/>
              </a:spcAft>
              <a:buClr>
                <a:schemeClr val="accent1"/>
              </a:buClr>
              <a:buSzPct val="90000"/>
              <a:buFont typeface="Arial" charset="0"/>
              <a:buChar char="►"/>
            </a:pPr>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b="1" i="1" kern="1200" dirty="0" smtClean="0">
                <a:solidFill>
                  <a:schemeClr val="tx1"/>
                </a:solidFill>
                <a:latin typeface="+mn-lt"/>
                <a:ea typeface="+mn-ea"/>
                <a:cs typeface="+mn-cs"/>
              </a:rPr>
              <a:t>Παράμετροι</a:t>
            </a:r>
            <a:r>
              <a:rPr lang="el-GR" sz="1200" b="1" i="1" kern="1200" baseline="0" dirty="0" smtClean="0">
                <a:solidFill>
                  <a:schemeClr val="tx1"/>
                </a:solidFill>
                <a:latin typeface="+mn-lt"/>
                <a:ea typeface="+mn-ea"/>
                <a:cs typeface="+mn-cs"/>
              </a:rPr>
              <a:t> οι οποίοι καθορίζουν την ποιότητα και κατά επέκταση την αποτελεσματικότητα του γραπτού λόγου </a:t>
            </a:r>
          </a:p>
          <a:p>
            <a:endParaRPr lang="el-GR" sz="1200" b="1" kern="1200" baseline="0" dirty="0" smtClean="0">
              <a:solidFill>
                <a:schemeClr val="tx1"/>
              </a:solidFill>
              <a:latin typeface="+mn-lt"/>
              <a:ea typeface="+mn-ea"/>
              <a:cs typeface="+mn-cs"/>
            </a:endParaRPr>
          </a:p>
          <a:p>
            <a:r>
              <a:rPr lang="el-GR" sz="1200" b="1" i="1" kern="1200" baseline="0" dirty="0" smtClean="0">
                <a:solidFill>
                  <a:schemeClr val="tx1"/>
                </a:solidFill>
                <a:latin typeface="+mn-lt"/>
                <a:ea typeface="+mn-ea"/>
                <a:cs typeface="+mn-cs"/>
              </a:rPr>
              <a:t>Στο κατά πόσο / σε πιο βαθμό ένα γραπτό κείμενο </a:t>
            </a:r>
          </a:p>
          <a:p>
            <a:endParaRPr lang="el-GR" sz="1200" b="1" kern="1200" baseline="0" dirty="0" smtClean="0">
              <a:solidFill>
                <a:schemeClr val="tx1"/>
              </a:solidFill>
              <a:latin typeface="+mn-lt"/>
              <a:ea typeface="+mn-ea"/>
              <a:cs typeface="+mn-cs"/>
            </a:endParaRPr>
          </a:p>
          <a:p>
            <a:pPr lvl="1">
              <a:buFont typeface="Wingdings" pitchFamily="2" charset="2"/>
              <a:buChar char="ü"/>
            </a:pPr>
            <a:r>
              <a:rPr lang="el-GR" sz="1200" b="0" kern="1200" dirty="0" smtClean="0">
                <a:solidFill>
                  <a:schemeClr val="tx1"/>
                </a:solidFill>
                <a:latin typeface="+mn-lt"/>
                <a:ea typeface="+mn-ea"/>
                <a:cs typeface="+mn-cs"/>
              </a:rPr>
              <a:t>Ελκύει,</a:t>
            </a:r>
            <a:r>
              <a:rPr lang="el-GR" sz="1200" b="0" kern="1200" baseline="0" dirty="0" smtClean="0">
                <a:solidFill>
                  <a:schemeClr val="tx1"/>
                </a:solidFill>
                <a:latin typeface="+mn-lt"/>
                <a:ea typeface="+mn-ea"/>
                <a:cs typeface="+mn-cs"/>
              </a:rPr>
              <a:t> κεντρίζει</a:t>
            </a:r>
            <a:r>
              <a:rPr lang="el-GR" sz="1200" b="0" kern="1200" dirty="0" smtClean="0">
                <a:solidFill>
                  <a:schemeClr val="tx1"/>
                </a:solidFill>
                <a:latin typeface="+mn-lt"/>
                <a:ea typeface="+mn-ea"/>
                <a:cs typeface="+mn-cs"/>
              </a:rPr>
              <a:t> την προσοχή και το ενδιαφέρον, </a:t>
            </a:r>
          </a:p>
          <a:p>
            <a:pPr lvl="1">
              <a:buFont typeface="Wingdings" pitchFamily="2" charset="2"/>
              <a:buChar char="ü"/>
            </a:pPr>
            <a:r>
              <a:rPr lang="el-GR" sz="1200" b="0" kern="1200" dirty="0" smtClean="0">
                <a:solidFill>
                  <a:schemeClr val="tx1"/>
                </a:solidFill>
                <a:latin typeface="+mn-lt"/>
                <a:ea typeface="+mn-ea"/>
                <a:cs typeface="+mn-cs"/>
              </a:rPr>
              <a:t>Τεκμηριώνει</a:t>
            </a:r>
            <a:r>
              <a:rPr lang="el-GR" sz="1200" b="0" kern="1200" baseline="0" dirty="0" smtClean="0">
                <a:solidFill>
                  <a:schemeClr val="tx1"/>
                </a:solidFill>
                <a:latin typeface="+mn-lt"/>
                <a:ea typeface="+mn-ea"/>
                <a:cs typeface="+mn-cs"/>
              </a:rPr>
              <a:t> αυτά που γράφει</a:t>
            </a:r>
            <a:r>
              <a:rPr lang="en-GB" sz="1200" b="0" kern="1200" baseline="0" dirty="0" smtClean="0">
                <a:solidFill>
                  <a:schemeClr val="tx1"/>
                </a:solidFill>
                <a:latin typeface="+mn-lt"/>
                <a:ea typeface="+mn-ea"/>
                <a:cs typeface="+mn-cs"/>
              </a:rPr>
              <a:t> </a:t>
            </a:r>
            <a:endParaRPr lang="el-GR" sz="1200" b="0" kern="1200" baseline="0" dirty="0" smtClean="0">
              <a:solidFill>
                <a:schemeClr val="tx1"/>
              </a:solidFill>
              <a:latin typeface="+mn-lt"/>
              <a:ea typeface="+mn-ea"/>
              <a:cs typeface="+mn-cs"/>
            </a:endParaRPr>
          </a:p>
          <a:p>
            <a:pPr lvl="1">
              <a:buFont typeface="Wingdings" pitchFamily="2" charset="2"/>
              <a:buChar char="ü"/>
            </a:pPr>
            <a:r>
              <a:rPr lang="el-GR" sz="1200" b="0" kern="1200" baseline="0" dirty="0" smtClean="0">
                <a:solidFill>
                  <a:schemeClr val="tx1"/>
                </a:solidFill>
                <a:latin typeface="+mn-lt"/>
                <a:ea typeface="+mn-ea"/>
                <a:cs typeface="+mn-cs"/>
              </a:rPr>
              <a:t>Να </a:t>
            </a:r>
            <a:r>
              <a:rPr lang="el-GR" sz="1200" b="0" kern="1200" dirty="0" smtClean="0">
                <a:solidFill>
                  <a:schemeClr val="tx1"/>
                </a:solidFill>
                <a:latin typeface="+mn-lt"/>
                <a:ea typeface="+mn-ea"/>
                <a:cs typeface="+mn-cs"/>
              </a:rPr>
              <a:t>είναι σύντομο, σαφές</a:t>
            </a:r>
            <a:r>
              <a:rPr lang="el-GR" sz="1200" b="0" kern="1200" baseline="0" dirty="0" smtClean="0">
                <a:solidFill>
                  <a:schemeClr val="tx1"/>
                </a:solidFill>
                <a:latin typeface="+mn-lt"/>
                <a:ea typeface="+mn-ea"/>
                <a:cs typeface="+mn-cs"/>
              </a:rPr>
              <a:t> και επί της ουσίας </a:t>
            </a:r>
            <a:r>
              <a:rPr lang="el-GR" sz="1200" b="0" kern="1200" dirty="0" smtClean="0">
                <a:solidFill>
                  <a:schemeClr val="tx1"/>
                </a:solidFill>
                <a:latin typeface="+mn-lt"/>
                <a:ea typeface="+mn-ea"/>
                <a:cs typeface="+mn-cs"/>
              </a:rPr>
              <a:t>, </a:t>
            </a:r>
            <a:r>
              <a:rPr lang="en-GB" sz="1200" b="0" kern="1200" dirty="0" smtClean="0">
                <a:solidFill>
                  <a:schemeClr val="tx1"/>
                </a:solidFill>
                <a:latin typeface="+mn-lt"/>
                <a:ea typeface="+mn-ea"/>
                <a:cs typeface="+mn-cs"/>
              </a:rPr>
              <a:t>kiss </a:t>
            </a:r>
            <a:r>
              <a:rPr lang="el-GR" sz="1200" b="0" kern="1200" dirty="0" smtClean="0">
                <a:solidFill>
                  <a:schemeClr val="tx1"/>
                </a:solidFill>
                <a:latin typeface="+mn-lt"/>
                <a:ea typeface="+mn-ea"/>
                <a:cs typeface="+mn-cs"/>
              </a:rPr>
              <a:t> </a:t>
            </a:r>
          </a:p>
          <a:p>
            <a:pPr lvl="1">
              <a:buFont typeface="Wingdings" pitchFamily="2" charset="2"/>
              <a:buChar char="ü"/>
            </a:pPr>
            <a:r>
              <a:rPr lang="el-GR" sz="1200" b="0" kern="1200" dirty="0" smtClean="0">
                <a:solidFill>
                  <a:schemeClr val="tx1"/>
                </a:solidFill>
                <a:latin typeface="+mn-lt"/>
                <a:ea typeface="+mn-ea"/>
                <a:cs typeface="+mn-cs"/>
              </a:rPr>
              <a:t>Να είναι</a:t>
            </a:r>
            <a:r>
              <a:rPr lang="el-GR" sz="1200" b="0" kern="1200" baseline="0" dirty="0" smtClean="0">
                <a:solidFill>
                  <a:schemeClr val="tx1"/>
                </a:solidFill>
                <a:latin typeface="+mn-lt"/>
                <a:ea typeface="+mn-ea"/>
                <a:cs typeface="+mn-cs"/>
              </a:rPr>
              <a:t> καλά δομημένο </a:t>
            </a:r>
            <a:r>
              <a:rPr lang="en-GB" sz="1200" b="0" kern="1200" baseline="0" dirty="0" smtClean="0">
                <a:solidFill>
                  <a:schemeClr val="tx1"/>
                </a:solidFill>
                <a:latin typeface="+mn-lt"/>
                <a:ea typeface="+mn-ea"/>
                <a:cs typeface="+mn-cs"/>
              </a:rPr>
              <a:t>( </a:t>
            </a:r>
            <a:r>
              <a:rPr lang="el-GR" sz="1200" b="0" kern="1200" baseline="0" dirty="0" smtClean="0">
                <a:solidFill>
                  <a:schemeClr val="tx1"/>
                </a:solidFill>
                <a:latin typeface="+mn-lt"/>
                <a:ea typeface="+mn-ea"/>
                <a:cs typeface="+mn-cs"/>
              </a:rPr>
              <a:t>σειρά, τάξη, ενότητες, να ξεχωρίζει το ένα κεφάλαιο από το άλλο – δομή κατευθύνει το αναγνώστη και στέλνει ένα μήνυμα ότι μια δόμηση στη σκέψη)</a:t>
            </a:r>
          </a:p>
          <a:p>
            <a:pPr lvl="1">
              <a:buFont typeface="Wingdings" pitchFamily="2" charset="2"/>
              <a:buChar char="ü"/>
            </a:pPr>
            <a:r>
              <a:rPr lang="el-GR" sz="1200" b="0" kern="1200" baseline="0" dirty="0" smtClean="0">
                <a:solidFill>
                  <a:schemeClr val="tx1"/>
                </a:solidFill>
                <a:latin typeface="+mn-lt"/>
                <a:ea typeface="+mn-ea"/>
                <a:cs typeface="+mn-cs"/>
              </a:rPr>
              <a:t>Να είναι γραμματικά, συντακτικά και ορθογραφικά σωστό </a:t>
            </a:r>
          </a:p>
          <a:p>
            <a:pPr lvl="1">
              <a:buFont typeface="Wingdings" pitchFamily="2" charset="2"/>
              <a:buChar char="ü"/>
            </a:pPr>
            <a:r>
              <a:rPr lang="el-GR" sz="1200" b="0" kern="1200" dirty="0" smtClean="0">
                <a:solidFill>
                  <a:schemeClr val="tx1"/>
                </a:solidFill>
                <a:latin typeface="+mn-lt"/>
                <a:ea typeface="+mn-ea"/>
                <a:cs typeface="+mn-cs"/>
              </a:rPr>
              <a:t>ευανάγνωστα, ( να διαβάζεται εύκολα ) κατανοείται</a:t>
            </a:r>
            <a:r>
              <a:rPr lang="el-GR" sz="1200" b="0" kern="1200" baseline="0" dirty="0" smtClean="0">
                <a:solidFill>
                  <a:schemeClr val="tx1"/>
                </a:solidFill>
                <a:latin typeface="+mn-lt"/>
                <a:ea typeface="+mn-ea"/>
                <a:cs typeface="+mn-cs"/>
              </a:rPr>
              <a:t> </a:t>
            </a:r>
            <a:r>
              <a:rPr lang="el-GR" sz="1200" b="0" kern="1200" dirty="0" smtClean="0">
                <a:solidFill>
                  <a:schemeClr val="tx1"/>
                </a:solidFill>
                <a:latin typeface="+mn-lt"/>
                <a:ea typeface="+mn-ea"/>
                <a:cs typeface="+mn-cs"/>
              </a:rPr>
              <a:t>εύκολα</a:t>
            </a:r>
          </a:p>
          <a:p>
            <a:pPr lvl="1">
              <a:buFont typeface="Wingdings" pitchFamily="2" charset="2"/>
              <a:buChar char="ü"/>
            </a:pPr>
            <a:r>
              <a:rPr lang="el-GR" sz="1200" b="0" kern="1200" dirty="0" smtClean="0">
                <a:solidFill>
                  <a:schemeClr val="tx1"/>
                </a:solidFill>
                <a:latin typeface="+mn-lt"/>
                <a:ea typeface="+mn-ea"/>
                <a:cs typeface="+mn-cs"/>
              </a:rPr>
              <a:t>Να</a:t>
            </a:r>
            <a:r>
              <a:rPr lang="el-GR" sz="1200" b="0" kern="1200" baseline="0" dirty="0" smtClean="0">
                <a:solidFill>
                  <a:schemeClr val="tx1"/>
                </a:solidFill>
                <a:latin typeface="+mn-lt"/>
                <a:ea typeface="+mn-ea"/>
                <a:cs typeface="+mn-cs"/>
              </a:rPr>
              <a:t> μ</a:t>
            </a:r>
            <a:r>
              <a:rPr lang="el-GR" sz="1200" b="0" kern="1200" dirty="0" smtClean="0">
                <a:solidFill>
                  <a:schemeClr val="tx1"/>
                </a:solidFill>
                <a:latin typeface="+mn-lt"/>
                <a:ea typeface="+mn-ea"/>
                <a:cs typeface="+mn-cs"/>
              </a:rPr>
              <a:t>εταδίδουν με ακρίβεια και σαφήνεια τα μηνύματα που θέλετε να επικοινωνήσετε</a:t>
            </a:r>
            <a:r>
              <a:rPr lang="el-GR" sz="1200" b="1" kern="1200" dirty="0" smtClean="0">
                <a:solidFill>
                  <a:schemeClr val="tx1"/>
                </a:solidFill>
                <a:latin typeface="+mn-lt"/>
                <a:ea typeface="+mn-ea"/>
                <a:cs typeface="+mn-cs"/>
              </a:rPr>
              <a:t>;</a:t>
            </a:r>
          </a:p>
          <a:p>
            <a:pPr lvl="1">
              <a:buFont typeface="Wingdings" pitchFamily="2" charset="2"/>
              <a:buChar char="ü"/>
            </a:pPr>
            <a:r>
              <a:rPr lang="el-GR" sz="1200" b="0" kern="1200" dirty="0" smtClean="0">
                <a:solidFill>
                  <a:schemeClr val="tx1"/>
                </a:solidFill>
                <a:latin typeface="+mn-lt"/>
                <a:ea typeface="+mn-ea"/>
                <a:cs typeface="+mn-cs"/>
              </a:rPr>
              <a:t>Να συμβάλλουν στη δημιουργία και συντήρηση θετικής αντίληψης / εικόνας / εντύπωσης για το συγγραφέα</a:t>
            </a:r>
            <a:r>
              <a:rPr lang="el-GR" sz="1200" b="0" kern="1200" baseline="0" dirty="0" smtClean="0">
                <a:solidFill>
                  <a:schemeClr val="tx1"/>
                </a:solidFill>
                <a:latin typeface="+mn-lt"/>
                <a:ea typeface="+mn-ea"/>
                <a:cs typeface="+mn-cs"/>
              </a:rPr>
              <a:t> και τον επαγγελματισμό του το οποίο με την σειρά του αντικατοπτρίζει και την εικόνα της επιχείρησης του</a:t>
            </a:r>
            <a:endParaRPr lang="en-GB" sz="1200" b="0" kern="1200" baseline="0" dirty="0" smtClean="0">
              <a:solidFill>
                <a:schemeClr val="tx1"/>
              </a:solidFill>
              <a:latin typeface="+mn-lt"/>
              <a:ea typeface="+mn-ea"/>
              <a:cs typeface="+mn-cs"/>
            </a:endParaRPr>
          </a:p>
          <a:p>
            <a:pPr lvl="1">
              <a:buFont typeface="Wingdings" pitchFamily="2" charset="2"/>
              <a:buChar char="ü"/>
            </a:pPr>
            <a:r>
              <a:rPr lang="el-GR" sz="1200" b="0" kern="1200" baseline="0" dirty="0" smtClean="0">
                <a:solidFill>
                  <a:schemeClr val="tx1"/>
                </a:solidFill>
                <a:latin typeface="+mn-lt"/>
                <a:ea typeface="+mn-ea"/>
                <a:cs typeface="+mn-cs"/>
              </a:rPr>
              <a:t>Παρουσίαση βοηθά στην εικόνα – εντύπωση </a:t>
            </a:r>
            <a:endParaRPr lang="el-GR" sz="1200" kern="1200" dirty="0" smtClean="0">
              <a:solidFill>
                <a:schemeClr val="tx1"/>
              </a:solidFill>
              <a:latin typeface="+mn-lt"/>
              <a:ea typeface="+mn-ea"/>
              <a:cs typeface="+mn-cs"/>
            </a:endParaRPr>
          </a:p>
          <a:p>
            <a:endParaRPr lang="el-GR" sz="1200" b="1" kern="1200" baseline="0" dirty="0" smtClean="0">
              <a:solidFill>
                <a:schemeClr val="tx1"/>
              </a:solidFill>
              <a:latin typeface="+mn-lt"/>
              <a:ea typeface="+mn-ea"/>
              <a:cs typeface="+mn-cs"/>
            </a:endParaRPr>
          </a:p>
          <a:p>
            <a:r>
              <a:rPr lang="el-GR" sz="1200" b="1" kern="1200" baseline="0" dirty="0" smtClean="0">
                <a:solidFill>
                  <a:schemeClr val="tx1"/>
                </a:solidFill>
                <a:latin typeface="+mn-lt"/>
                <a:ea typeface="+mn-ea"/>
                <a:cs typeface="+mn-cs"/>
              </a:rPr>
              <a:t>Ένα γραπτό κείμενο </a:t>
            </a:r>
          </a:p>
          <a:p>
            <a:endParaRPr lang="el-GR" sz="1200" b="1" kern="1200" baseline="0" dirty="0" smtClean="0">
              <a:solidFill>
                <a:schemeClr val="tx1"/>
              </a:solidFill>
              <a:latin typeface="+mn-lt"/>
              <a:ea typeface="+mn-ea"/>
              <a:cs typeface="+mn-cs"/>
            </a:endParaRP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Δομή</a:t>
            </a:r>
            <a:endParaRPr lang="en-US" sz="1200" dirty="0" smtClean="0">
              <a:solidFill>
                <a:srgbClr val="000000"/>
              </a:solidFill>
              <a:latin typeface="Arial" pitchFamily="34" charset="0"/>
              <a:cs typeface="Arial" pitchFamily="34" charset="0"/>
            </a:endParaRP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Περιεχόμενο</a:t>
            </a: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Συντομία</a:t>
            </a: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Σαφήνεια</a:t>
            </a:r>
            <a:endParaRPr lang="en-US" sz="1200" dirty="0" smtClean="0">
              <a:solidFill>
                <a:srgbClr val="000000"/>
              </a:solidFill>
              <a:latin typeface="Arial" pitchFamily="34" charset="0"/>
              <a:cs typeface="Arial" pitchFamily="34" charset="0"/>
            </a:endParaRP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Λεξιλόγιο</a:t>
            </a: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Γραμματική</a:t>
            </a: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Τεκμηρίωση</a:t>
            </a:r>
            <a:endParaRPr lang="en-US" sz="1200" dirty="0" smtClean="0">
              <a:solidFill>
                <a:srgbClr val="000000"/>
              </a:solidFill>
              <a:latin typeface="Arial" pitchFamily="34" charset="0"/>
              <a:cs typeface="Arial" pitchFamily="34" charset="0"/>
            </a:endParaRPr>
          </a:p>
          <a:p>
            <a:pPr marL="225425" indent="-225425">
              <a:spcBef>
                <a:spcPts val="600"/>
              </a:spcBef>
              <a:spcAft>
                <a:spcPts val="300"/>
              </a:spcAft>
              <a:buClr>
                <a:srgbClr val="FF6600"/>
              </a:buClr>
              <a:buSzPct val="80000"/>
              <a:buFont typeface="Arial" pitchFamily="34" charset="0"/>
              <a:buChar char="►"/>
            </a:pPr>
            <a:r>
              <a:rPr lang="el-GR" sz="1200" dirty="0" smtClean="0">
                <a:solidFill>
                  <a:srgbClr val="000000"/>
                </a:solidFill>
                <a:latin typeface="Arial" pitchFamily="34" charset="0"/>
                <a:cs typeface="Arial" pitchFamily="34" charset="0"/>
              </a:rPr>
              <a:t>Παρουσίαση</a:t>
            </a:r>
            <a:endParaRPr lang="en-US" sz="1200" dirty="0" smtClean="0">
              <a:solidFill>
                <a:srgbClr val="000000"/>
              </a:solidFill>
              <a:latin typeface="Arial" pitchFamily="34" charset="0"/>
              <a:cs typeface="Arial" pitchFamily="34" charset="0"/>
            </a:endParaRPr>
          </a:p>
          <a:p>
            <a:endParaRPr lang="el-GR" dirty="0"/>
          </a:p>
        </p:txBody>
      </p:sp>
      <p:sp>
        <p:nvSpPr>
          <p:cNvPr id="4" name="Slide Number Placeholder 3"/>
          <p:cNvSpPr>
            <a:spLocks noGrp="1"/>
          </p:cNvSpPr>
          <p:nvPr>
            <p:ph type="sldNum" sz="quarter" idx="10"/>
          </p:nvPr>
        </p:nvSpPr>
        <p:spPr/>
        <p:txBody>
          <a:bodyPr/>
          <a:lstStyle/>
          <a:p>
            <a:fld id="{BF3C7FEB-7E8A-498D-BA72-3BEC3CE06E91}"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custDataLst>
              <p:tags r:id="rId3"/>
            </p:custDataLst>
          </p:nvPr>
        </p:nvSpPr>
        <p:spPr/>
        <p:txBody>
          <a:bodyPr/>
          <a:lstStyle/>
          <a:p>
            <a:fld id="{BA1E2867-C386-49DF-8F94-004241084EEB}" type="datetime1">
              <a:rPr lang="el-GR" smtClean="0"/>
              <a:t>14/10/2016</a:t>
            </a:fld>
            <a:endParaRPr lang="el-GR"/>
          </a:p>
        </p:txBody>
      </p:sp>
      <p:sp>
        <p:nvSpPr>
          <p:cNvPr id="5" name="Footer Placeholder 4"/>
          <p:cNvSpPr>
            <a:spLocks noGrp="1"/>
          </p:cNvSpPr>
          <p:nvPr>
            <p:ph type="ftr" sz="quarter" idx="11"/>
            <p:custDataLst>
              <p:tags r:id="rId4"/>
            </p:custDataLst>
          </p:nvPr>
        </p:nvSpPr>
        <p:spPr/>
        <p:txBody>
          <a:bodyPr/>
          <a:lstStyle/>
          <a:p>
            <a:endParaRPr lang="el-GR"/>
          </a:p>
        </p:txBody>
      </p:sp>
      <p:sp>
        <p:nvSpPr>
          <p:cNvPr id="6" name="Slide Number Placeholder 5"/>
          <p:cNvSpPr>
            <a:spLocks noGrp="1"/>
          </p:cNvSpPr>
          <p:nvPr>
            <p:ph type="sldNum" sz="quarter" idx="12"/>
            <p:custDataLst>
              <p:tags r:id="rId5"/>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l-GR"/>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custDataLst>
              <p:tags r:id="rId3"/>
            </p:custDataLst>
          </p:nvPr>
        </p:nvSpPr>
        <p:spPr/>
        <p:txBody>
          <a:bodyPr/>
          <a:lstStyle/>
          <a:p>
            <a:fld id="{85AA2635-D0D2-4CA4-9DDD-457530712FB9}" type="datetime1">
              <a:rPr lang="el-GR" smtClean="0"/>
              <a:t>14/10/2016</a:t>
            </a:fld>
            <a:endParaRPr lang="el-GR"/>
          </a:p>
        </p:txBody>
      </p:sp>
      <p:sp>
        <p:nvSpPr>
          <p:cNvPr id="5" name="Footer Placeholder 4"/>
          <p:cNvSpPr>
            <a:spLocks noGrp="1"/>
          </p:cNvSpPr>
          <p:nvPr>
            <p:ph type="ftr" sz="quarter" idx="11"/>
            <p:custDataLst>
              <p:tags r:id="rId4"/>
            </p:custDataLst>
          </p:nvPr>
        </p:nvSpPr>
        <p:spPr/>
        <p:txBody>
          <a:bodyPr/>
          <a:lstStyle/>
          <a:p>
            <a:endParaRPr lang="el-GR"/>
          </a:p>
        </p:txBody>
      </p:sp>
      <p:sp>
        <p:nvSpPr>
          <p:cNvPr id="6" name="Slide Number Placeholder 5"/>
          <p:cNvSpPr>
            <a:spLocks noGrp="1"/>
          </p:cNvSpPr>
          <p:nvPr>
            <p:ph type="sldNum" sz="quarter" idx="12"/>
            <p:custDataLst>
              <p:tags r:id="rId5"/>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custDataLst>
              <p:tags r:id="rId3"/>
            </p:custDataLst>
          </p:nvPr>
        </p:nvSpPr>
        <p:spPr/>
        <p:txBody>
          <a:bodyPr/>
          <a:lstStyle/>
          <a:p>
            <a:fld id="{CA0D5CBC-B0FD-40A9-BF9D-EBF10982271C}" type="datetime1">
              <a:rPr lang="el-GR" smtClean="0"/>
              <a:t>14/10/2016</a:t>
            </a:fld>
            <a:endParaRPr lang="el-GR"/>
          </a:p>
        </p:txBody>
      </p:sp>
      <p:sp>
        <p:nvSpPr>
          <p:cNvPr id="5" name="Footer Placeholder 4"/>
          <p:cNvSpPr>
            <a:spLocks noGrp="1"/>
          </p:cNvSpPr>
          <p:nvPr>
            <p:ph type="ftr" sz="quarter" idx="11"/>
            <p:custDataLst>
              <p:tags r:id="rId4"/>
            </p:custDataLst>
          </p:nvPr>
        </p:nvSpPr>
        <p:spPr/>
        <p:txBody>
          <a:bodyPr/>
          <a:lstStyle/>
          <a:p>
            <a:endParaRPr lang="el-GR"/>
          </a:p>
        </p:txBody>
      </p:sp>
      <p:sp>
        <p:nvSpPr>
          <p:cNvPr id="6" name="Slide Number Placeholder 5"/>
          <p:cNvSpPr>
            <a:spLocks noGrp="1"/>
          </p:cNvSpPr>
          <p:nvPr>
            <p:ph type="sldNum" sz="quarter" idx="12"/>
            <p:custDataLst>
              <p:tags r:id="rId5"/>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l-GR"/>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custDataLst>
              <p:tags r:id="rId3"/>
            </p:custDataLst>
          </p:nvPr>
        </p:nvSpPr>
        <p:spPr/>
        <p:txBody>
          <a:bodyPr/>
          <a:lstStyle/>
          <a:p>
            <a:fld id="{011154A6-78DB-49A8-B038-D007D4DC6798}" type="datetime1">
              <a:rPr lang="el-GR" smtClean="0"/>
              <a:t>14/10/2016</a:t>
            </a:fld>
            <a:endParaRPr lang="el-GR"/>
          </a:p>
        </p:txBody>
      </p:sp>
      <p:sp>
        <p:nvSpPr>
          <p:cNvPr id="5" name="Footer Placeholder 4"/>
          <p:cNvSpPr>
            <a:spLocks noGrp="1"/>
          </p:cNvSpPr>
          <p:nvPr>
            <p:ph type="ftr" sz="quarter" idx="11"/>
            <p:custDataLst>
              <p:tags r:id="rId4"/>
            </p:custDataLst>
          </p:nvPr>
        </p:nvSpPr>
        <p:spPr/>
        <p:txBody>
          <a:bodyPr/>
          <a:lstStyle/>
          <a:p>
            <a:endParaRPr lang="el-GR"/>
          </a:p>
        </p:txBody>
      </p:sp>
      <p:sp>
        <p:nvSpPr>
          <p:cNvPr id="6" name="Slide Number Placeholder 5"/>
          <p:cNvSpPr>
            <a:spLocks noGrp="1"/>
          </p:cNvSpPr>
          <p:nvPr>
            <p:ph type="sldNum" sz="quarter" idx="12"/>
            <p:custDataLst>
              <p:tags r:id="rId5"/>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F5706E24-2984-4F07-9B91-1BABE3FE833E}" type="datetime1">
              <a:rPr lang="el-GR" smtClean="0"/>
              <a:t>14/10/2016</a:t>
            </a:fld>
            <a:endParaRPr lang="el-GR"/>
          </a:p>
        </p:txBody>
      </p:sp>
      <p:sp>
        <p:nvSpPr>
          <p:cNvPr id="5" name="Footer Placeholder 4"/>
          <p:cNvSpPr>
            <a:spLocks noGrp="1"/>
          </p:cNvSpPr>
          <p:nvPr>
            <p:ph type="ftr" sz="quarter" idx="11"/>
            <p:custDataLst>
              <p:tags r:id="rId4"/>
            </p:custDataLst>
          </p:nvPr>
        </p:nvSpPr>
        <p:spPr/>
        <p:txBody>
          <a:bodyPr/>
          <a:lstStyle/>
          <a:p>
            <a:endParaRPr lang="el-GR"/>
          </a:p>
        </p:txBody>
      </p:sp>
      <p:sp>
        <p:nvSpPr>
          <p:cNvPr id="6" name="Slide Number Placeholder 5"/>
          <p:cNvSpPr>
            <a:spLocks noGrp="1"/>
          </p:cNvSpPr>
          <p:nvPr>
            <p:ph type="sldNum" sz="quarter" idx="12"/>
            <p:custDataLst>
              <p:tags r:id="rId5"/>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l-GR"/>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custDataLst>
              <p:tags r:id="rId4"/>
            </p:custDataLst>
          </p:nvPr>
        </p:nvSpPr>
        <p:spPr/>
        <p:txBody>
          <a:bodyPr/>
          <a:lstStyle/>
          <a:p>
            <a:fld id="{FFB52C10-EEBA-4F38-8C16-17E6ED98E66C}" type="datetime1">
              <a:rPr lang="el-GR" smtClean="0"/>
              <a:t>14/10/2016</a:t>
            </a:fld>
            <a:endParaRPr lang="el-GR"/>
          </a:p>
        </p:txBody>
      </p:sp>
      <p:sp>
        <p:nvSpPr>
          <p:cNvPr id="6" name="Footer Placeholder 5"/>
          <p:cNvSpPr>
            <a:spLocks noGrp="1"/>
          </p:cNvSpPr>
          <p:nvPr>
            <p:ph type="ftr" sz="quarter" idx="11"/>
            <p:custDataLst>
              <p:tags r:id="rId5"/>
            </p:custDataLst>
          </p:nvPr>
        </p:nvSpPr>
        <p:spPr/>
        <p:txBody>
          <a:bodyPr/>
          <a:lstStyle/>
          <a:p>
            <a:endParaRPr lang="el-GR"/>
          </a:p>
        </p:txBody>
      </p:sp>
      <p:sp>
        <p:nvSpPr>
          <p:cNvPr id="7" name="Slide Number Placeholder 6"/>
          <p:cNvSpPr>
            <a:spLocks noGrp="1"/>
          </p:cNvSpPr>
          <p:nvPr>
            <p:ph type="sldNum" sz="quarter" idx="12"/>
            <p:custDataLst>
              <p:tags r:id="rId6"/>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custDataLst>
              <p:tags r:id="rId6"/>
            </p:custDataLst>
          </p:nvPr>
        </p:nvSpPr>
        <p:spPr/>
        <p:txBody>
          <a:bodyPr/>
          <a:lstStyle/>
          <a:p>
            <a:fld id="{F76B626B-3154-4750-B709-5A0900F8EC38}" type="datetime1">
              <a:rPr lang="el-GR" smtClean="0"/>
              <a:t>14/10/2016</a:t>
            </a:fld>
            <a:endParaRPr lang="el-GR"/>
          </a:p>
        </p:txBody>
      </p:sp>
      <p:sp>
        <p:nvSpPr>
          <p:cNvPr id="8" name="Footer Placeholder 7"/>
          <p:cNvSpPr>
            <a:spLocks noGrp="1"/>
          </p:cNvSpPr>
          <p:nvPr>
            <p:ph type="ftr" sz="quarter" idx="11"/>
            <p:custDataLst>
              <p:tags r:id="rId7"/>
            </p:custDataLst>
          </p:nvPr>
        </p:nvSpPr>
        <p:spPr/>
        <p:txBody>
          <a:bodyPr/>
          <a:lstStyle/>
          <a:p>
            <a:endParaRPr lang="el-GR"/>
          </a:p>
        </p:txBody>
      </p:sp>
      <p:sp>
        <p:nvSpPr>
          <p:cNvPr id="9" name="Slide Number Placeholder 8"/>
          <p:cNvSpPr>
            <a:spLocks noGrp="1"/>
          </p:cNvSpPr>
          <p:nvPr>
            <p:ph type="sldNum" sz="quarter" idx="12"/>
            <p:custDataLst>
              <p:tags r:id="rId8"/>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l-GR"/>
          </a:p>
        </p:txBody>
      </p:sp>
      <p:sp>
        <p:nvSpPr>
          <p:cNvPr id="3" name="Date Placeholder 2"/>
          <p:cNvSpPr>
            <a:spLocks noGrp="1"/>
          </p:cNvSpPr>
          <p:nvPr>
            <p:ph type="dt" sz="half" idx="10"/>
            <p:custDataLst>
              <p:tags r:id="rId2"/>
            </p:custDataLst>
          </p:nvPr>
        </p:nvSpPr>
        <p:spPr/>
        <p:txBody>
          <a:bodyPr/>
          <a:lstStyle/>
          <a:p>
            <a:fld id="{88355A9C-3F98-4C4D-8259-67285A9741BA}" type="datetime1">
              <a:rPr lang="el-GR" smtClean="0"/>
              <a:t>14/10/2016</a:t>
            </a:fld>
            <a:endParaRPr lang="el-GR"/>
          </a:p>
        </p:txBody>
      </p:sp>
      <p:sp>
        <p:nvSpPr>
          <p:cNvPr id="4" name="Footer Placeholder 3"/>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BB71F8DC-C4CE-4747-B1AE-5C35D37085F9}" type="datetime1">
              <a:rPr lang="el-GR" smtClean="0"/>
              <a:t>14/10/2016</a:t>
            </a:fld>
            <a:endParaRPr lang="el-GR"/>
          </a:p>
        </p:txBody>
      </p:sp>
      <p:sp>
        <p:nvSpPr>
          <p:cNvPr id="3" name="Footer Placeholder 2"/>
          <p:cNvSpPr>
            <a:spLocks noGrp="1"/>
          </p:cNvSpPr>
          <p:nvPr>
            <p:ph type="ftr" sz="quarter" idx="11"/>
            <p:custDataLst>
              <p:tags r:id="rId2"/>
            </p:custDataLst>
          </p:nvPr>
        </p:nvSpPr>
        <p:spPr/>
        <p:txBody>
          <a:bodyPr/>
          <a:lstStyle/>
          <a:p>
            <a:endParaRPr lang="el-GR"/>
          </a:p>
        </p:txBody>
      </p:sp>
      <p:sp>
        <p:nvSpPr>
          <p:cNvPr id="4" name="Slide Number Placeholder 3"/>
          <p:cNvSpPr>
            <a:spLocks noGrp="1"/>
          </p:cNvSpPr>
          <p:nvPr>
            <p:ph type="sldNum" sz="quarter" idx="12"/>
            <p:custDataLst>
              <p:tags r:id="rId3"/>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822C0203-B39E-48B2-9FF9-535C614230EE}" type="datetime1">
              <a:rPr lang="el-GR" smtClean="0"/>
              <a:t>14/10/2016</a:t>
            </a:fld>
            <a:endParaRPr lang="el-GR"/>
          </a:p>
        </p:txBody>
      </p:sp>
      <p:sp>
        <p:nvSpPr>
          <p:cNvPr id="6" name="Footer Placeholder 5"/>
          <p:cNvSpPr>
            <a:spLocks noGrp="1"/>
          </p:cNvSpPr>
          <p:nvPr>
            <p:ph type="ftr" sz="quarter" idx="11"/>
            <p:custDataLst>
              <p:tags r:id="rId5"/>
            </p:custDataLst>
          </p:nvPr>
        </p:nvSpPr>
        <p:spPr/>
        <p:txBody>
          <a:bodyPr/>
          <a:lstStyle/>
          <a:p>
            <a:endParaRPr lang="el-GR"/>
          </a:p>
        </p:txBody>
      </p:sp>
      <p:sp>
        <p:nvSpPr>
          <p:cNvPr id="7" name="Slide Number Placeholder 6"/>
          <p:cNvSpPr>
            <a:spLocks noGrp="1"/>
          </p:cNvSpPr>
          <p:nvPr>
            <p:ph type="sldNum" sz="quarter" idx="12"/>
            <p:custDataLst>
              <p:tags r:id="rId6"/>
            </p:custDataLst>
          </p:nvPr>
        </p:nvSpPr>
        <p:spPr/>
        <p:txBody>
          <a:bodyPr/>
          <a:lstStyle/>
          <a:p>
            <a:fld id="{FF54B3E2-F008-4CCC-A39B-2A5AB36CC58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fld id="{AEC35B8A-5222-460C-97E6-E83A7EF8F230}" type="datetime1">
              <a:rPr lang="el-GR" smtClean="0"/>
              <a:t>14/10/2016</a:t>
            </a:fld>
            <a:endParaRPr lang="el-GR"/>
          </a:p>
        </p:txBody>
      </p:sp>
      <p:sp>
        <p:nvSpPr>
          <p:cNvPr id="6" name="Footer Placeholder 5"/>
          <p:cNvSpPr>
            <a:spLocks noGrp="1"/>
          </p:cNvSpPr>
          <p:nvPr>
            <p:ph type="ftr" sz="quarter" idx="11"/>
            <p:custDataLst>
              <p:tags r:id="rId5"/>
            </p:custDataLst>
          </p:nvPr>
        </p:nvSpPr>
        <p:spPr/>
        <p:txBody>
          <a:bodyPr/>
          <a:lstStyle/>
          <a:p>
            <a:endParaRPr lang="el-GR"/>
          </a:p>
        </p:txBody>
      </p:sp>
      <p:sp>
        <p:nvSpPr>
          <p:cNvPr id="7" name="Slide Number Placeholder 6"/>
          <p:cNvSpPr>
            <a:spLocks noGrp="1"/>
          </p:cNvSpPr>
          <p:nvPr>
            <p:ph type="sldNum" sz="quarter" idx="12"/>
            <p:custDataLst>
              <p:tags r:id="rId6"/>
            </p:custDataLst>
          </p:nvPr>
        </p:nvSpPr>
        <p:spPr/>
        <p:txBody>
          <a:bodyPr/>
          <a:lstStyle/>
          <a:p>
            <a:fld id="{FF54B3E2-F008-4CCC-A39B-2A5AB36CC58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custDataLst>
              <p:tags r:id="rId14"/>
            </p:custDataLst>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F10BA-5B10-499C-8B12-584FC9F47ABC}" type="datetime1">
              <a:rPr lang="el-GR" smtClean="0"/>
              <a:t>14/10/2016</a:t>
            </a:fld>
            <a:endParaRPr lang="el-GR"/>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4B3E2-F008-4CCC-A39B-2A5AB36CC58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image" Target="../media/image3.jpeg"/><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2.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1.jpeg"/><Relationship Id="rId5" Type="http://schemas.openxmlformats.org/officeDocument/2006/relationships/tags" Target="../tags/tag68.xml"/><Relationship Id="rId10" Type="http://schemas.openxmlformats.org/officeDocument/2006/relationships/notesSlide" Target="../notesSlides/notesSlide1.xml"/><Relationship Id="rId4" Type="http://schemas.openxmlformats.org/officeDocument/2006/relationships/tags" Target="../tags/tag67.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m.cy/url?sa=i&amp;rct=j&amp;q=&amp;esrc=s&amp;source=images&amp;cd=&amp;cad=rja&amp;uact=8&amp;docid=R4gaUbGmSEGlPM&amp;tbnid=IZO8s6cj6vzR_M:&amp;ved=0CAUQjRw&amp;url=http://www.resumark.com/blog/zguest/how-to-create-the-perfect-cv/&amp;ei=blLWU9OJDYfuOdrAgMgC&amp;bvm=bv.71778758,d.bGQ&amp;psig=AFQjCNFVFEowDK99BBkQ6W3Xe1suwsBqYw&amp;ust=1406641101683858" TargetMode="External"/><Relationship Id="rId3" Type="http://schemas.openxmlformats.org/officeDocument/2006/relationships/tags" Target="../tags/tag97.xml"/><Relationship Id="rId7" Type="http://schemas.openxmlformats.org/officeDocument/2006/relationships/notesSlide" Target="../notesSlides/notesSlide10.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Layout" Target="../slideLayouts/slideLayout2.xml"/><Relationship Id="rId5" Type="http://schemas.openxmlformats.org/officeDocument/2006/relationships/tags" Target="../tags/tag99.xml"/><Relationship Id="rId10" Type="http://schemas.openxmlformats.org/officeDocument/2006/relationships/image" Target="../media/image26.jpeg"/><Relationship Id="rId4" Type="http://schemas.openxmlformats.org/officeDocument/2006/relationships/tags" Target="../tags/tag98.xml"/><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02.xml"/><Relationship Id="rId7" Type="http://schemas.openxmlformats.org/officeDocument/2006/relationships/notesSlide" Target="../notesSlides/notesSlide1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4.xml"/><Relationship Id="rId5" Type="http://schemas.openxmlformats.org/officeDocument/2006/relationships/tags" Target="../tags/tag104.xml"/><Relationship Id="rId4" Type="http://schemas.openxmlformats.org/officeDocument/2006/relationships/tags" Target="../tags/tag103.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tags" Target="../tags/tag107.xml"/><Relationship Id="rId7" Type="http://schemas.openxmlformats.org/officeDocument/2006/relationships/notesSlide" Target="../notesSlides/notesSlide12.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2.xml"/><Relationship Id="rId5" Type="http://schemas.openxmlformats.org/officeDocument/2006/relationships/tags" Target="../tags/tag109.xml"/><Relationship Id="rId4" Type="http://schemas.openxmlformats.org/officeDocument/2006/relationships/tags" Target="../tags/tag108.xml"/></Relationships>
</file>

<file path=ppt/slides/_rels/slide13.xml.rels><?xml version="1.0" encoding="UTF-8" standalone="yes"?>
<Relationships xmlns="http://schemas.openxmlformats.org/package/2006/relationships"><Relationship Id="rId8" Type="http://schemas.openxmlformats.org/officeDocument/2006/relationships/hyperlink" Target="http://www.google.com.cy/url?sa=i&amp;rct=j&amp;q=&amp;esrc=s&amp;source=images&amp;cd=&amp;cad=rja&amp;uact=8&amp;docid=UmUbC0xyyP7M4M&amp;tbnid=Tnu3fNhuKQEJaM:&amp;ved=0CAUQjRw&amp;url=http://www.modellocurriculum.com/europass-curriculum-vitae.html&amp;ei=pEnXU8qhLqfE0QW7tYCwBw&amp;bvm=bv.71954034,d.bGQ&amp;psig=AFQjCNEC4wwYV5laQtxsrba1IxLvx5Jf4Q&amp;ust=1406704345136160" TargetMode="External"/><Relationship Id="rId3" Type="http://schemas.openxmlformats.org/officeDocument/2006/relationships/tags" Target="../tags/tag112.xml"/><Relationship Id="rId7" Type="http://schemas.openxmlformats.org/officeDocument/2006/relationships/hyperlink" Target="http://www.kepa.gov.cy/europass/" TargetMode="Externa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13.xml"/><Relationship Id="rId11" Type="http://schemas.openxmlformats.org/officeDocument/2006/relationships/image" Target="../media/image30.png"/><Relationship Id="rId5" Type="http://schemas.openxmlformats.org/officeDocument/2006/relationships/slideLayout" Target="../slideLayouts/slideLayout2.xml"/><Relationship Id="rId10" Type="http://schemas.openxmlformats.org/officeDocument/2006/relationships/hyperlink" Target="CV%20&amp;%20Cover%20Letter%20examples/1.Sample%20CV.pdf" TargetMode="External"/><Relationship Id="rId4" Type="http://schemas.openxmlformats.org/officeDocument/2006/relationships/tags" Target="../tags/tag113.xml"/><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6.xml"/><Relationship Id="rId7" Type="http://schemas.openxmlformats.org/officeDocument/2006/relationships/tags" Target="../tags/tag120.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image" Target="../media/image32.jpeg"/><Relationship Id="rId5" Type="http://schemas.openxmlformats.org/officeDocument/2006/relationships/tags" Target="../tags/tag118.xml"/><Relationship Id="rId10" Type="http://schemas.openxmlformats.org/officeDocument/2006/relationships/image" Target="../media/image31.jpeg"/><Relationship Id="rId4" Type="http://schemas.openxmlformats.org/officeDocument/2006/relationships/tags" Target="../tags/tag117.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123.xml"/><Relationship Id="rId7" Type="http://schemas.openxmlformats.org/officeDocument/2006/relationships/notesSlide" Target="../notesSlides/notesSlide15.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2.xml"/><Relationship Id="rId5" Type="http://schemas.openxmlformats.org/officeDocument/2006/relationships/tags" Target="../tags/tag125.xml"/><Relationship Id="rId4" Type="http://schemas.openxmlformats.org/officeDocument/2006/relationships/tags" Target="../tags/tag124.xml"/></Relationships>
</file>

<file path=ppt/slides/_rels/slide16.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notesSlide" Target="../notesSlides/notesSlide16.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2.xml"/><Relationship Id="rId5" Type="http://schemas.openxmlformats.org/officeDocument/2006/relationships/tags" Target="../tags/tag130.xml"/><Relationship Id="rId4" Type="http://schemas.openxmlformats.org/officeDocument/2006/relationships/tags" Target="../tags/tag12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3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35.png"/><Relationship Id="rId2" Type="http://schemas.openxmlformats.org/officeDocument/2006/relationships/tags" Target="../tags/tag133.xml"/><Relationship Id="rId1" Type="http://schemas.openxmlformats.org/officeDocument/2006/relationships/vmlDrawing" Target="../drawings/vmlDrawing1.vml"/><Relationship Id="rId6" Type="http://schemas.openxmlformats.org/officeDocument/2006/relationships/tags" Target="../tags/tag137.xml"/><Relationship Id="rId11" Type="http://schemas.openxmlformats.org/officeDocument/2006/relationships/oleObject" Target="../embeddings/oleObject1.bin"/><Relationship Id="rId5" Type="http://schemas.openxmlformats.org/officeDocument/2006/relationships/tags" Target="../tags/tag136.xml"/><Relationship Id="rId10" Type="http://schemas.openxmlformats.org/officeDocument/2006/relationships/image" Target="../media/image36.png"/><Relationship Id="rId4" Type="http://schemas.openxmlformats.org/officeDocument/2006/relationships/tags" Target="../tags/tag135.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1.xml"/><Relationship Id="rId7" Type="http://schemas.openxmlformats.org/officeDocument/2006/relationships/tags" Target="../tags/tag145.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10" Type="http://schemas.openxmlformats.org/officeDocument/2006/relationships/image" Target="../media/image37.jpeg"/><Relationship Id="rId4" Type="http://schemas.openxmlformats.org/officeDocument/2006/relationships/tags" Target="../tags/tag142.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tags" Target="../tags/tag148.xml"/><Relationship Id="rId7" Type="http://schemas.openxmlformats.org/officeDocument/2006/relationships/notesSlide" Target="../notesSlides/notesSlide20.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4.xml"/><Relationship Id="rId5" Type="http://schemas.openxmlformats.org/officeDocument/2006/relationships/tags" Target="../tags/tag150.xml"/><Relationship Id="rId4" Type="http://schemas.openxmlformats.org/officeDocument/2006/relationships/tags" Target="../tags/tag149.xml"/></Relationships>
</file>

<file path=ppt/slides/_rels/slide21.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39.jpe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54.xml"/></Relationships>
</file>

<file path=ppt/slides/_rels/slide22.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58.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61.xml"/><Relationship Id="rId7" Type="http://schemas.openxmlformats.org/officeDocument/2006/relationships/slideLayout" Target="../slideLayouts/slideLayout4.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tags" Target="../tags/tag167.xml"/><Relationship Id="rId7" Type="http://schemas.openxmlformats.org/officeDocument/2006/relationships/image" Target="../media/image41.jpe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171.xml"/><Relationship Id="rId7" Type="http://schemas.openxmlformats.org/officeDocument/2006/relationships/notesSlide" Target="../notesSlides/notesSlide2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Layout" Target="../slideLayouts/slideLayout2.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43.jpeg"/></Relationships>
</file>

<file path=ppt/slides/_rels/slide2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tags" Target="../tags/tag176.xml"/><Relationship Id="rId7" Type="http://schemas.openxmlformats.org/officeDocument/2006/relationships/notesSlide" Target="../notesSlides/notesSlide26.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slideLayout" Target="../slideLayouts/slideLayout4.xml"/><Relationship Id="rId5" Type="http://schemas.openxmlformats.org/officeDocument/2006/relationships/tags" Target="../tags/tag178.xml"/><Relationship Id="rId4" Type="http://schemas.openxmlformats.org/officeDocument/2006/relationships/tags" Target="../tags/tag177.xml"/></Relationships>
</file>

<file path=ppt/slides/_rels/slide28.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45.jpe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8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4.xml"/><Relationship Id="rId1" Type="http://schemas.openxmlformats.org/officeDocument/2006/relationships/tags" Target="../tags/tag183.xml"/><Relationship Id="rId5" Type="http://schemas.openxmlformats.org/officeDocument/2006/relationships/image" Target="../media/image46.jpe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8" Type="http://schemas.openxmlformats.org/officeDocument/2006/relationships/hyperlink" Target="http://www.zorpas.com.cy/greek/index.asp?zorbas=main" TargetMode="External"/><Relationship Id="rId13" Type="http://schemas.openxmlformats.org/officeDocument/2006/relationships/hyperlink" Target="http://images.google.com/imgres?imgurl=http://www.cyhrma.org/Portals/0/images/KEPA%20logo%20shadow%201200ppi.jpg&amp;imgrefurl=http://www.cyhrma.org/CRANET/CRANETPublications.aspx&amp;usg=__NqTJBDjJWhzVR6rB4ZZWvD3aDAE=&amp;h=1200&amp;w=1200&amp;sz=180&amp;hl=el&amp;start=12&amp;um=1&amp;tbnid=Kt1-PvILepXdfM:&amp;tbnh=150&amp;tbnw=150&amp;prev=/images?q=cyprus+human+resources+management+ass&amp;hl=el&amp;lr=&amp;sa=N&amp;um=1" TargetMode="External"/><Relationship Id="rId18" Type="http://schemas.openxmlformats.org/officeDocument/2006/relationships/image" Target="../media/image15.png"/><Relationship Id="rId3" Type="http://schemas.openxmlformats.org/officeDocument/2006/relationships/hyperlink" Target="mailto:z_ioannou@cytanet.com.cy" TargetMode="External"/><Relationship Id="rId7" Type="http://schemas.openxmlformats.org/officeDocument/2006/relationships/image" Target="../media/image7.png"/><Relationship Id="rId12" Type="http://schemas.openxmlformats.org/officeDocument/2006/relationships/image" Target="../media/image10.gif"/><Relationship Id="rId17" Type="http://schemas.openxmlformats.org/officeDocument/2006/relationships/image" Target="../media/image14.jpeg"/><Relationship Id="rId2" Type="http://schemas.openxmlformats.org/officeDocument/2006/relationships/notesSlide" Target="../notesSlides/notesSlide3.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image" Target="../media/image9.jpeg"/><Relationship Id="rId5" Type="http://schemas.openxmlformats.org/officeDocument/2006/relationships/image" Target="cid:image006.jpg@01CDCBB2.536E7EE0" TargetMode="External"/><Relationship Id="rId15" Type="http://schemas.openxmlformats.org/officeDocument/2006/relationships/image" Target="../media/image12.jpeg"/><Relationship Id="rId10" Type="http://schemas.openxmlformats.org/officeDocument/2006/relationships/hyperlink" Target="http://images.google.com/imgres?imgurl=http://www.kochfilm.com/about/images/logo_middlesex2.jpg&amp;imgrefurl=http://www.kochfilm.com/about/bio.html&amp;usg=__9oEKr73jlVm6JqSV5PhblZsZlKM=&amp;h=182&amp;w=150&amp;sz=16&amp;hl=el&amp;start=11&amp;um=1&amp;tbnid=vKPUxwzFl3Ly0M:&amp;tbnh=101&amp;tbnw=83&amp;prev=/images?q=middlesex+business+school+degrees&amp;hl=el&amp;lr=&amp;um=1" TargetMode="External"/><Relationship Id="rId19" Type="http://schemas.openxmlformats.org/officeDocument/2006/relationships/image" Target="../media/image16.jpeg"/><Relationship Id="rId4" Type="http://schemas.openxmlformats.org/officeDocument/2006/relationships/image" Target="../media/image5.jpeg"/><Relationship Id="rId9" Type="http://schemas.openxmlformats.org/officeDocument/2006/relationships/image" Target="../media/image8.png"/><Relationship Id="rId1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47.jpe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88.xml"/></Relationships>
</file>

<file path=ppt/slides/_rels/slide31.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48.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slideLayout" Target="../slideLayouts/slideLayout2.xml"/><Relationship Id="rId7" Type="http://schemas.openxmlformats.org/officeDocument/2006/relationships/image" Target="../media/image51.jpe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50.jpeg"/><Relationship Id="rId11" Type="http://schemas.openxmlformats.org/officeDocument/2006/relationships/image" Target="../media/image53.jpeg"/><Relationship Id="rId5" Type="http://schemas.openxmlformats.org/officeDocument/2006/relationships/image" Target="../media/image49.gif"/><Relationship Id="rId10" Type="http://schemas.openxmlformats.org/officeDocument/2006/relationships/hyperlink" Target="http://www.google.com.cy/url?sa=i&amp;rct=j&amp;q=&amp;esrc=s&amp;frm=1&amp;source=images&amp;cd=&amp;cad=rja&amp;docid=gIXREb45iDFmnM&amp;tbnid=e_z30xOklP8KdM:&amp;ved=0CAUQjRw&amp;url=http://michaelreid.typepad.com/michaelreid/2009/02/tennis-ball-massage-shoulders.html&amp;ei=mr5XUtj8NqaI0AW12YCICg&amp;bvm=bv.53899372,d.bGE&amp;psig=AFQjCNH7mKK4GdQFndcdE4dnwaIo1NwJsQ&amp;ust=1381568513221707" TargetMode="External"/><Relationship Id="rId4" Type="http://schemas.openxmlformats.org/officeDocument/2006/relationships/notesSlide" Target="../notesSlides/notesSlide31.xml"/><Relationship Id="rId9"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54.gif"/><Relationship Id="rId3" Type="http://schemas.openxmlformats.org/officeDocument/2006/relationships/tags" Target="../tags/tag196.xml"/><Relationship Id="rId7" Type="http://schemas.openxmlformats.org/officeDocument/2006/relationships/notesSlide" Target="../notesSlides/notesSlide32.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slideLayout" Target="../slideLayouts/slideLayout1.xml"/><Relationship Id="rId5" Type="http://schemas.openxmlformats.org/officeDocument/2006/relationships/tags" Target="../tags/tag198.xml"/><Relationship Id="rId10" Type="http://schemas.openxmlformats.org/officeDocument/2006/relationships/image" Target="../media/image3.jpeg"/><Relationship Id="rId4" Type="http://schemas.openxmlformats.org/officeDocument/2006/relationships/tags" Target="../tags/tag197.xml"/><Relationship Id="rId9"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55.jpe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56.jpe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tags" Target="../tags/tag207.xml"/><Relationship Id="rId7" Type="http://schemas.openxmlformats.org/officeDocument/2006/relationships/notesSlide" Target="../notesSlides/notesSlide35.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slideLayout" Target="../slideLayouts/slideLayout2.xml"/><Relationship Id="rId5" Type="http://schemas.openxmlformats.org/officeDocument/2006/relationships/tags" Target="../tags/tag209.xml"/><Relationship Id="rId4" Type="http://schemas.openxmlformats.org/officeDocument/2006/relationships/tags" Target="../tags/tag208.xml"/></Relationships>
</file>

<file path=ppt/slides/_rels/slide3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tags" Target="../tags/tag212.xml"/><Relationship Id="rId7" Type="http://schemas.openxmlformats.org/officeDocument/2006/relationships/hyperlink" Target="http://www.google.com.cy/url?sa=i&amp;rct=j&amp;q=&amp;esrc=s&amp;source=images&amp;cd=&amp;cad=rja&amp;uact=8&amp;docid=iQOZguL6T5685M&amp;tbnid=WSGFY7OMPTtT9M:&amp;ved=0CAUQjRw&amp;url=http://whatisonthetable.wordpress.com/2012/11/02/excuse-me-are-you-listening/&amp;ei=0CVuU9eCD4TwOuCSgMgH&amp;bvm=bv.66330100,d.d2k&amp;psig=AFQjCNFKmUdfSlhg6UwP5KmrejPx0nVjCA&amp;ust=1399813957854598" TargetMode="Externa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notesSlide" Target="../notesSlides/notesSlide36.xml"/><Relationship Id="rId5" Type="http://schemas.openxmlformats.org/officeDocument/2006/relationships/slideLayout" Target="../slideLayouts/slideLayout2.xml"/><Relationship Id="rId10" Type="http://schemas.openxmlformats.org/officeDocument/2006/relationships/image" Target="../media/image59.jpeg"/><Relationship Id="rId4" Type="http://schemas.openxmlformats.org/officeDocument/2006/relationships/tags" Target="../tags/tag213.xml"/><Relationship Id="rId9" Type="http://schemas.openxmlformats.org/officeDocument/2006/relationships/hyperlink" Target="http://www.google.com.cy/url?sa=i&amp;rct=j&amp;q=&amp;esrc=s&amp;source=images&amp;cd=&amp;cad=rja&amp;uact=8&amp;docid=jsiGmIDKLhungM&amp;tbnid=JT8FYZ3efjLCsM:&amp;ved=0CAUQjRw&amp;url=http://1sttaste.in/tag/judgment/&amp;ei=KDZOU9jEBMSPOMPFgOgI&amp;bvm=bv.64764171,d.Yms&amp;psig=AFQjCNEfuKIOpud2WvsbK8oOWjTyVjgqMg&amp;ust=1397720993759842" TargetMode="Externa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5" Type="http://schemas.openxmlformats.org/officeDocument/2006/relationships/tags" Target="../tags/tag218.xml"/><Relationship Id="rId10" Type="http://schemas.openxmlformats.org/officeDocument/2006/relationships/image" Target="../media/image60.jpeg"/><Relationship Id="rId4" Type="http://schemas.openxmlformats.org/officeDocument/2006/relationships/tags" Target="../tags/tag217.xml"/><Relationship Id="rId9"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image" Target="../media/image62.jpeg"/><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image" Target="../media/image61.jpeg"/><Relationship Id="rId2" Type="http://schemas.openxmlformats.org/officeDocument/2006/relationships/tags" Target="../tags/tag222.xml"/><Relationship Id="rId16" Type="http://schemas.openxmlformats.org/officeDocument/2006/relationships/image" Target="../media/image65.jpeg"/><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notesSlide" Target="../notesSlides/notesSlide38.xml"/><Relationship Id="rId5" Type="http://schemas.openxmlformats.org/officeDocument/2006/relationships/tags" Target="../tags/tag225.xml"/><Relationship Id="rId15" Type="http://schemas.openxmlformats.org/officeDocument/2006/relationships/image" Target="../media/image64.jpeg"/><Relationship Id="rId10" Type="http://schemas.openxmlformats.org/officeDocument/2006/relationships/slideLayout" Target="../slideLayouts/slideLayout2.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image" Target="../media/image63.jpeg"/></Relationships>
</file>

<file path=ppt/slides/_rels/slide4.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7.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4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tags" Target="../tags/tag232.xml"/><Relationship Id="rId7" Type="http://schemas.openxmlformats.org/officeDocument/2006/relationships/notesSlide" Target="../notesSlides/notesSlide39.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slideLayout" Target="../slideLayouts/slideLayout2.xml"/><Relationship Id="rId5" Type="http://schemas.openxmlformats.org/officeDocument/2006/relationships/tags" Target="../tags/tag234.xml"/><Relationship Id="rId10" Type="http://schemas.openxmlformats.org/officeDocument/2006/relationships/image" Target="../media/image67.jpeg"/><Relationship Id="rId4" Type="http://schemas.openxmlformats.org/officeDocument/2006/relationships/tags" Target="../tags/tag233.xml"/><Relationship Id="rId9" Type="http://schemas.openxmlformats.org/officeDocument/2006/relationships/hyperlink" Target="http://www.google.com.cy/url?sa=i&amp;rct=j&amp;q=man+thinking&amp;source=images&amp;cd=&amp;cad=rja&amp;docid=Iz9FJFn1E1QtuM&amp;tbnid=OJ-qTztXcjHatM:&amp;ved=&amp;url=http://christopherbwong.com/poetry-series/15-if-you-think-you-are-beaten/&amp;ei=9tYyUe6LD4XktQb_roDoCg&amp;bvm=bv.43148975,d.Yms&amp;psig=AFQjCNEvesQ1kvA2aC9ZNGnfzSumoc7nCw&amp;ust=1362372726606535"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68.jpeg"/><Relationship Id="rId5" Type="http://schemas.openxmlformats.org/officeDocument/2006/relationships/hyperlink" Target="http://www.google.com.cy/url?sa=i&amp;rct=j&amp;q=see%20things%20from%20our%20perspective&amp;source=images&amp;cd=&amp;cad=rja&amp;docid=p-emmilahBGtNM&amp;tbnid=STmCTs6_inGOuM:&amp;ved=&amp;url=http://depositphotos.com/1194863/stock-photo-Young-woman-looking-through-eyeglasses.html&amp;ei=Qa62UfreJszDPOqmgNAC&amp;bvm=bv.47534661,d.ZWU&amp;psig=AFQjCNEC9l9Oyu-5dquSMjoHPkK1YemHyg&amp;ust=1371013057958056" TargetMode="Externa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tags" Target="../tags/tag239.xml"/><Relationship Id="rId7" Type="http://schemas.openxmlformats.org/officeDocument/2006/relationships/notesSlide" Target="../notesSlides/notesSlide41.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slideLayout" Target="../slideLayouts/slideLayout2.xml"/><Relationship Id="rId5" Type="http://schemas.openxmlformats.org/officeDocument/2006/relationships/tags" Target="../tags/tag241.xml"/><Relationship Id="rId4" Type="http://schemas.openxmlformats.org/officeDocument/2006/relationships/tags" Target="../tags/tag24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image" Target="../media/image70.jpeg"/><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tags" Target="../tags/tag246.xml"/><Relationship Id="rId7" Type="http://schemas.openxmlformats.org/officeDocument/2006/relationships/image" Target="../media/image71.jpeg"/><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247.xml"/></Relationships>
</file>

<file path=ppt/slides/_rels/slide4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tags" Target="../tags/tag250.xml"/><Relationship Id="rId7" Type="http://schemas.openxmlformats.org/officeDocument/2006/relationships/notesSlide" Target="../notesSlides/notesSlide44.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slideLayout" Target="../slideLayouts/slideLayout2.xml"/><Relationship Id="rId5" Type="http://schemas.openxmlformats.org/officeDocument/2006/relationships/tags" Target="../tags/tag252.xml"/><Relationship Id="rId4" Type="http://schemas.openxmlformats.org/officeDocument/2006/relationships/tags" Target="../tags/tag251.xml"/></Relationships>
</file>

<file path=ppt/slides/_rels/slide46.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5" Type="http://schemas.openxmlformats.org/officeDocument/2006/relationships/image" Target="../media/image73.jpeg"/><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8.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9.jpe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84.xml"/><Relationship Id="rId7" Type="http://schemas.openxmlformats.org/officeDocument/2006/relationships/image" Target="../media/image20.jpe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85.xml"/></Relationships>
</file>

<file path=ppt/slides/_rels/slide8.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22.jpe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89.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92.xml"/><Relationship Id="rId7" Type="http://schemas.openxmlformats.org/officeDocument/2006/relationships/notesSlide" Target="../notesSlides/notesSlide9.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2.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descr="C:\Users\User\Desktop\Employability\iStock_000015424386Medium.jpg"/>
          <p:cNvPicPr>
            <a:picLocks noChangeAspect="1" noChangeArrowheads="1"/>
          </p:cNvPicPr>
          <p:nvPr>
            <p:custDataLst>
              <p:tags r:id="rId2"/>
            </p:custDataLst>
          </p:nvPr>
        </p:nvPicPr>
        <p:blipFill>
          <a:blip r:embed="rId11" cstate="print"/>
          <a:srcRect/>
          <a:stretch>
            <a:fillRect/>
          </a:stretch>
        </p:blipFill>
        <p:spPr bwMode="auto">
          <a:xfrm>
            <a:off x="0" y="0"/>
            <a:ext cx="9324528" cy="6858000"/>
          </a:xfrm>
          <a:prstGeom prst="rect">
            <a:avLst/>
          </a:prstGeom>
          <a:noFill/>
        </p:spPr>
      </p:pic>
      <p:sp>
        <p:nvSpPr>
          <p:cNvPr id="2" name="Title 1"/>
          <p:cNvSpPr>
            <a:spLocks noGrp="1"/>
          </p:cNvSpPr>
          <p:nvPr>
            <p:ph type="ctrTitle"/>
            <p:custDataLst>
              <p:tags r:id="rId3"/>
            </p:custDataLst>
          </p:nvPr>
        </p:nvSpPr>
        <p:spPr>
          <a:xfrm>
            <a:off x="0" y="0"/>
            <a:ext cx="4139952" cy="2492896"/>
          </a:xfrm>
        </p:spPr>
        <p:txBody>
          <a:bodyPr>
            <a:noAutofit/>
          </a:bodyPr>
          <a:lstStyle/>
          <a:p>
            <a:pPr algn="l">
              <a:spcBef>
                <a:spcPts val="600"/>
              </a:spcBef>
              <a:spcAft>
                <a:spcPts val="600"/>
              </a:spcAft>
            </a:pPr>
            <a:r>
              <a:rPr lang="el-GR" sz="3600" b="1" dirty="0" smtClean="0">
                <a:latin typeface="Arial" pitchFamily="34" charset="0"/>
                <a:cs typeface="Arial" pitchFamily="34" charset="0"/>
              </a:rPr>
              <a:t>Βιογραφικό, Συνέντευξη και Δεξιότητες της Αγοράς Εργασίας</a:t>
            </a:r>
            <a:endParaRPr lang="el-GR" sz="3600" b="1" dirty="0">
              <a:latin typeface="Arial" pitchFamily="34" charset="0"/>
              <a:cs typeface="Arial" pitchFamily="34" charset="0"/>
            </a:endParaRPr>
          </a:p>
        </p:txBody>
      </p:sp>
      <p:sp>
        <p:nvSpPr>
          <p:cNvPr id="3" name="Subtitle 2"/>
          <p:cNvSpPr>
            <a:spLocks noGrp="1"/>
          </p:cNvSpPr>
          <p:nvPr>
            <p:ph type="subTitle" idx="1"/>
            <p:custDataLst>
              <p:tags r:id="rId4"/>
            </p:custDataLst>
          </p:nvPr>
        </p:nvSpPr>
        <p:spPr>
          <a:xfrm>
            <a:off x="0" y="5132784"/>
            <a:ext cx="6728792" cy="1752600"/>
          </a:xfrm>
        </p:spPr>
        <p:txBody>
          <a:bodyPr>
            <a:normAutofit/>
          </a:bodyPr>
          <a:lstStyle/>
          <a:p>
            <a:pPr algn="l"/>
            <a:endParaRPr lang="el-GR" dirty="0" smtClean="0">
              <a:solidFill>
                <a:schemeClr val="tx1"/>
              </a:solidFill>
            </a:endParaRPr>
          </a:p>
          <a:p>
            <a:pPr algn="l"/>
            <a:r>
              <a:rPr lang="el-GR" sz="2600" b="1" dirty="0" smtClean="0">
                <a:solidFill>
                  <a:schemeClr val="tx1"/>
                </a:solidFill>
                <a:latin typeface="Arial" pitchFamily="34" charset="0"/>
                <a:cs typeface="Arial" pitchFamily="34" charset="0"/>
              </a:rPr>
              <a:t>Ζαχαρίας Ιωάννου</a:t>
            </a:r>
          </a:p>
          <a:p>
            <a:pPr algn="l"/>
            <a:r>
              <a:rPr lang="en-US" sz="2300" dirty="0" err="1" smtClean="0">
                <a:solidFill>
                  <a:schemeClr val="tx1"/>
                </a:solidFill>
                <a:latin typeface="Arial" pitchFamily="34" charset="0"/>
                <a:cs typeface="Arial" pitchFamily="34" charset="0"/>
              </a:rPr>
              <a:t>BSc</a:t>
            </a:r>
            <a:r>
              <a:rPr lang="el-GR" sz="2300" dirty="0" smtClean="0">
                <a:solidFill>
                  <a:schemeClr val="tx1"/>
                </a:solidFill>
                <a:latin typeface="Arial" pitchFamily="34" charset="0"/>
                <a:cs typeface="Arial" pitchFamily="34" charset="0"/>
              </a:rPr>
              <a:t>, </a:t>
            </a:r>
            <a:r>
              <a:rPr lang="en-US" sz="2300" dirty="0" smtClean="0">
                <a:solidFill>
                  <a:schemeClr val="tx1"/>
                </a:solidFill>
                <a:latin typeface="Arial" pitchFamily="34" charset="0"/>
                <a:cs typeface="Arial" pitchFamily="34" charset="0"/>
              </a:rPr>
              <a:t>Ma HRM</a:t>
            </a:r>
            <a:r>
              <a:rPr lang="el-GR" sz="2300" dirty="0" smtClean="0">
                <a:solidFill>
                  <a:schemeClr val="tx1"/>
                </a:solidFill>
                <a:latin typeface="Arial" pitchFamily="34" charset="0"/>
                <a:cs typeface="Arial" pitchFamily="34" charset="0"/>
              </a:rPr>
              <a:t>, </a:t>
            </a:r>
            <a:r>
              <a:rPr lang="en-US" sz="2300" dirty="0" smtClean="0">
                <a:solidFill>
                  <a:schemeClr val="tx1"/>
                </a:solidFill>
                <a:latin typeface="Arial" pitchFamily="34" charset="0"/>
                <a:cs typeface="Arial" pitchFamily="34" charset="0"/>
              </a:rPr>
              <a:t>CIPD</a:t>
            </a:r>
            <a:endParaRPr lang="el-GR" sz="2300" dirty="0" smtClean="0">
              <a:solidFill>
                <a:schemeClr val="tx1"/>
              </a:solidFill>
              <a:latin typeface="Arial" pitchFamily="34" charset="0"/>
              <a:cs typeface="Arial" pitchFamily="34" charset="0"/>
            </a:endParaRPr>
          </a:p>
          <a:p>
            <a:pPr algn="l"/>
            <a:endParaRPr lang="el-GR" sz="2300" dirty="0">
              <a:solidFill>
                <a:schemeClr val="tx1"/>
              </a:solidFill>
            </a:endParaRPr>
          </a:p>
        </p:txBody>
      </p:sp>
      <p:pic>
        <p:nvPicPr>
          <p:cNvPr id="14338" name="Picture 2" descr="http://sphotos-e.ak.fbcdn.net/hphotos-ak-prn1/60275_517600524921623_1586026286_n.jpg"/>
          <p:cNvPicPr>
            <a:picLocks noChangeAspect="1" noChangeArrowheads="1"/>
          </p:cNvPicPr>
          <p:nvPr>
            <p:custDataLst>
              <p:tags r:id="rId5"/>
            </p:custDataLst>
          </p:nvPr>
        </p:nvPicPr>
        <p:blipFill>
          <a:blip r:embed="rId12" cstate="print"/>
          <a:srcRect/>
          <a:stretch>
            <a:fillRect/>
          </a:stretch>
        </p:blipFill>
        <p:spPr bwMode="auto">
          <a:xfrm>
            <a:off x="-9525" y="-40290750"/>
            <a:ext cx="5267325" cy="5391150"/>
          </a:xfrm>
          <a:prstGeom prst="rect">
            <a:avLst/>
          </a:prstGeom>
          <a:noFill/>
        </p:spPr>
      </p:pic>
      <p:pic>
        <p:nvPicPr>
          <p:cNvPr id="14340" name="Picture 4" descr="http://sphotos-e.ak.fbcdn.net/hphotos-ak-prn1/60275_517600524921623_1586026286_n.jpg"/>
          <p:cNvPicPr>
            <a:picLocks noChangeAspect="1" noChangeArrowheads="1"/>
          </p:cNvPicPr>
          <p:nvPr>
            <p:custDataLst>
              <p:tags r:id="rId6"/>
            </p:custDataLst>
          </p:nvPr>
        </p:nvPicPr>
        <p:blipFill>
          <a:blip r:embed="rId12" cstate="print"/>
          <a:srcRect/>
          <a:stretch>
            <a:fillRect/>
          </a:stretch>
        </p:blipFill>
        <p:spPr bwMode="auto">
          <a:xfrm>
            <a:off x="-9525" y="-40290750"/>
            <a:ext cx="5267325" cy="5391150"/>
          </a:xfrm>
          <a:prstGeom prst="rect">
            <a:avLst/>
          </a:prstGeom>
          <a:noFill/>
        </p:spPr>
      </p:pic>
      <p:pic>
        <p:nvPicPr>
          <p:cNvPr id="14342" name="Picture 6" descr="http://sphotos-e.ak.fbcdn.net/hphotos-ak-prn1/60275_517600524921623_1586026286_n.jpg"/>
          <p:cNvPicPr>
            <a:picLocks noChangeAspect="1" noChangeArrowheads="1"/>
          </p:cNvPicPr>
          <p:nvPr>
            <p:custDataLst>
              <p:tags r:id="rId7"/>
            </p:custDataLst>
          </p:nvPr>
        </p:nvPicPr>
        <p:blipFill>
          <a:blip r:embed="rId12" cstate="print"/>
          <a:srcRect/>
          <a:stretch>
            <a:fillRect/>
          </a:stretch>
        </p:blipFill>
        <p:spPr bwMode="auto">
          <a:xfrm>
            <a:off x="-9525" y="-40290750"/>
            <a:ext cx="5267325" cy="5391150"/>
          </a:xfrm>
          <a:prstGeom prst="rect">
            <a:avLst/>
          </a:prstGeom>
          <a:noFill/>
        </p:spPr>
      </p:pic>
      <p:pic>
        <p:nvPicPr>
          <p:cNvPr id="14344" name="Picture 8" descr="Photo"/>
          <p:cNvPicPr>
            <a:picLocks noChangeAspect="1" noChangeArrowheads="1"/>
          </p:cNvPicPr>
          <p:nvPr>
            <p:custDataLst>
              <p:tags r:id="rId8"/>
            </p:custDataLst>
          </p:nvPr>
        </p:nvPicPr>
        <p:blipFill>
          <a:blip r:embed="rId13" cstate="print"/>
          <a:srcRect/>
          <a:stretch>
            <a:fillRect/>
          </a:stretch>
        </p:blipFill>
        <p:spPr bwMode="auto">
          <a:xfrm>
            <a:off x="-9525" y="-39544625"/>
            <a:ext cx="3838575" cy="383857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resumark.com/blog/wp-content/uploads/2010/04/electronic-resume-tips-tricks-300x224.jpg">
            <a:hlinkClick r:id="rId8"/>
          </p:cNvPr>
          <p:cNvPicPr>
            <a:picLocks noChangeAspect="1" noChangeArrowheads="1"/>
          </p:cNvPicPr>
          <p:nvPr/>
        </p:nvPicPr>
        <p:blipFill>
          <a:blip r:embed="rId9" cstate="print"/>
          <a:srcRect/>
          <a:stretch>
            <a:fillRect/>
          </a:stretch>
        </p:blipFill>
        <p:spPr bwMode="auto">
          <a:xfrm>
            <a:off x="5004048" y="1124744"/>
            <a:ext cx="4067944" cy="5040560"/>
          </a:xfrm>
          <a:prstGeom prst="rect">
            <a:avLst/>
          </a:prstGeom>
          <a:noFill/>
        </p:spPr>
      </p:pic>
      <p:sp>
        <p:nvSpPr>
          <p:cNvPr id="2" name="Title 1"/>
          <p:cNvSpPr>
            <a:spLocks noGrp="1"/>
          </p:cNvSpPr>
          <p:nvPr>
            <p:ph type="title"/>
            <p:custDataLst>
              <p:tags r:id="rId2"/>
            </p:custDataLst>
          </p:nvPr>
        </p:nvSpPr>
        <p:spPr>
          <a:xfrm>
            <a:off x="26110" y="-27384"/>
            <a:ext cx="9045882" cy="1143000"/>
          </a:xfrm>
          <a:scene3d>
            <a:camera prst="perspectiveFront"/>
            <a:lightRig rig="threePt" dir="t"/>
          </a:scene3d>
        </p:spPr>
        <p:txBody>
          <a:bodyPr>
            <a:noAutofit/>
          </a:bodyPr>
          <a:lstStyle/>
          <a:p>
            <a:pPr lvl="3" algn="l" rtl="0">
              <a:spcBef>
                <a:spcPct val="0"/>
              </a:spcBef>
            </a:pPr>
            <a:r>
              <a:rPr lang="el-GR" sz="3200" dirty="0" smtClean="0">
                <a:solidFill>
                  <a:srgbClr val="FF3300"/>
                </a:solidFill>
              </a:rPr>
              <a:t>Χαρακτηριστικά επαγγελματικού βιογραφικού   </a:t>
            </a:r>
            <a:endParaRPr lang="el-GR" sz="3200" dirty="0">
              <a:solidFill>
                <a:srgbClr val="FF33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457200" y="1133206"/>
            <a:ext cx="8229600" cy="5176114"/>
          </a:xfrm>
        </p:spPr>
        <p:txBody>
          <a:bodyPr>
            <a:normAutofit/>
          </a:bodyPr>
          <a:lstStyle/>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Ευανάγνωστο</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Σωστά Δομημένο</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Γραμματικά σωστό </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Λεξιλόγιο</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Επίκαιρο  </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Σύντομο </a:t>
            </a:r>
            <a:r>
              <a:rPr lang="el-GR" sz="2700" dirty="0">
                <a:latin typeface="Arial" pitchFamily="34" charset="0"/>
                <a:cs typeface="Arial" pitchFamily="34" charset="0"/>
              </a:rPr>
              <a:t>&amp;</a:t>
            </a:r>
            <a:r>
              <a:rPr lang="el-GR" sz="2700" dirty="0" smtClean="0">
                <a:latin typeface="Arial" pitchFamily="34" charset="0"/>
                <a:cs typeface="Arial" pitchFamily="34" charset="0"/>
              </a:rPr>
              <a:t> περιεκτικό </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Καλαίσθητη παρουσίαση</a:t>
            </a:r>
          </a:p>
          <a:p>
            <a:pPr marL="354013" lvl="2" indent="-354013">
              <a:spcAft>
                <a:spcPts val="600"/>
              </a:spcAft>
              <a:buClr>
                <a:srgbClr val="FF6600"/>
              </a:buClr>
              <a:buSzPct val="95000"/>
              <a:buFont typeface="Wingdings 2" pitchFamily="18" charset="2"/>
              <a:buChar char="P"/>
            </a:pPr>
            <a:r>
              <a:rPr lang="el-GR" sz="2700" dirty="0" smtClean="0">
                <a:latin typeface="Arial" pitchFamily="34" charset="0"/>
                <a:cs typeface="Arial" pitchFamily="34" charset="0"/>
              </a:rPr>
              <a:t>Δυνατά σημεία </a:t>
            </a:r>
          </a:p>
          <a:p>
            <a:pPr marL="354013" lvl="2" indent="-354013">
              <a:spcAft>
                <a:spcPts val="600"/>
              </a:spcAft>
              <a:buClr>
                <a:srgbClr val="FF6600"/>
              </a:buClr>
              <a:buSzPct val="95000"/>
              <a:buFont typeface="Wingdings 2" pitchFamily="18" charset="2"/>
              <a:buChar char="P"/>
            </a:pPr>
            <a:endParaRPr lang="en-US" dirty="0" smtClean="0">
              <a:latin typeface="Arial" pitchFamily="34" charset="0"/>
              <a:cs typeface="Arial" pitchFamily="34" charset="0"/>
            </a:endParaRPr>
          </a:p>
          <a:p>
            <a:pPr>
              <a:buClr>
                <a:srgbClr val="FF6600"/>
              </a:buClr>
              <a:buSzPct val="95000"/>
              <a:buFont typeface="Wingdings 2" pitchFamily="18" charset="2"/>
              <a:buChar char="P"/>
            </a:pPr>
            <a:endParaRPr lang="el-GR" sz="2400" dirty="0" smtClean="0">
              <a:latin typeface="Arial" pitchFamily="34" charset="0"/>
              <a:cs typeface="Arial" pitchFamily="34" charset="0"/>
            </a:endParaRPr>
          </a:p>
          <a:p>
            <a:pPr>
              <a:buClr>
                <a:srgbClr val="FF6600"/>
              </a:buClr>
              <a:buSzPct val="95000"/>
              <a:buFont typeface="Wingdings 2" pitchFamily="18" charset="2"/>
              <a:buChar char="P"/>
            </a:pPr>
            <a:endParaRPr lang="el-GR" sz="2400" dirty="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10</a:t>
            </a:fld>
            <a:endParaRPr lang="el-GR"/>
          </a:p>
        </p:txBody>
      </p:sp>
      <p:pic>
        <p:nvPicPr>
          <p:cNvPr id="4098" name="Picture 2" descr="http://i.telegraph.co.uk/multimedia/archive/01831/cv1_1831612c.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040" y="1133206"/>
            <a:ext cx="4211960" cy="50320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6" end="6"/>
                                            </p:txEl>
                                          </p:spTgt>
                                        </p:tgtEl>
                                        <p:attrNameLst>
                                          <p:attrName>fill.type</p:attrName>
                                        </p:attrNameLst>
                                      </p:cBhvr>
                                      <p:to>
                                        <p:strVal val="solid"/>
                                      </p:to>
                                    </p:set>
                                  </p:childTnLst>
                                </p:cTn>
                              </p:par>
                              <p:par>
                                <p:cTn id="52" presetID="27" presetClass="entr" presetSubtype="0" fill="hold" grpId="0" nodeType="withEffect">
                                  <p:stCondLst>
                                    <p:cond delay="0"/>
                                  </p:stCondLst>
                                  <p:iterate type="lt">
                                    <p:tmPct val="50000"/>
                                  </p:iterate>
                                  <p:childTnLst>
                                    <p:set>
                                      <p:cBhvr>
                                        <p:cTn id="53"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54"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6" dur="80"/>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agcilarkariyer.com/resimler/haberler/2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944" y="0"/>
            <a:ext cx="50868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a:xfrm>
            <a:off x="251520" y="19583"/>
            <a:ext cx="4007296" cy="936104"/>
          </a:xfrm>
          <a:scene3d>
            <a:camera prst="perspectiveFront"/>
            <a:lightRig rig="threePt" dir="t"/>
          </a:scene3d>
        </p:spPr>
        <p:txBody>
          <a:bodyPr>
            <a:noAutofit/>
          </a:bodyPr>
          <a:lstStyle/>
          <a:p>
            <a:pPr lvl="3" algn="l" rtl="0">
              <a:spcBef>
                <a:spcPct val="0"/>
              </a:spcBef>
            </a:pPr>
            <a:r>
              <a:rPr lang="el-GR" sz="3300" dirty="0" smtClean="0">
                <a:solidFill>
                  <a:srgbClr val="FF3300"/>
                </a:solidFill>
              </a:rPr>
              <a:t>Ενότητες </a:t>
            </a:r>
            <a:br>
              <a:rPr lang="el-GR" sz="3300" dirty="0" smtClean="0">
                <a:solidFill>
                  <a:srgbClr val="FF3300"/>
                </a:solidFill>
              </a:rPr>
            </a:br>
            <a:r>
              <a:rPr lang="el-GR" sz="3300" dirty="0" smtClean="0">
                <a:solidFill>
                  <a:srgbClr val="FF3300"/>
                </a:solidFill>
              </a:rPr>
              <a:t>βιογραφικού  </a:t>
            </a:r>
            <a:endParaRPr lang="el-GR" sz="3300" dirty="0">
              <a:solidFill>
                <a:srgbClr val="FF3300"/>
              </a:solidFill>
              <a:latin typeface="Arial" pitchFamily="34" charset="0"/>
              <a:cs typeface="Arial" pitchFamily="34" charset="0"/>
            </a:endParaRPr>
          </a:p>
        </p:txBody>
      </p:sp>
      <p:sp>
        <p:nvSpPr>
          <p:cNvPr id="3" name="Content Placeholder 2"/>
          <p:cNvSpPr>
            <a:spLocks noGrp="1"/>
          </p:cNvSpPr>
          <p:nvPr>
            <p:ph sz="half" idx="1"/>
            <p:custDataLst>
              <p:tags r:id="rId3"/>
            </p:custDataLst>
          </p:nvPr>
        </p:nvSpPr>
        <p:spPr>
          <a:xfrm>
            <a:off x="179512" y="764704"/>
            <a:ext cx="4316288" cy="5688632"/>
          </a:xfrm>
        </p:spPr>
        <p:txBody>
          <a:bodyPr>
            <a:noAutofit/>
          </a:bodyPr>
          <a:lstStyle/>
          <a:p>
            <a:pPr marL="354013" lvl="2" indent="-354013">
              <a:lnSpc>
                <a:spcPct val="110000"/>
              </a:lnSpc>
              <a:spcBef>
                <a:spcPts val="600"/>
              </a:spcBef>
              <a:spcAft>
                <a:spcPts val="600"/>
              </a:spcAft>
              <a:buClr>
                <a:srgbClr val="FF6600"/>
              </a:buClr>
              <a:buSzPct val="89000"/>
              <a:buFont typeface="Arial" pitchFamily="34" charset="0"/>
              <a:buChar char="►"/>
            </a:pPr>
            <a:endParaRPr lang="el-GR" sz="2300" dirty="0" smtClean="0">
              <a:latin typeface="Arial" pitchFamily="34" charset="0"/>
              <a:cs typeface="Arial" pitchFamily="34" charset="0"/>
            </a:endParaRPr>
          </a:p>
          <a:p>
            <a:pPr marL="354013" lvl="2" indent="-354013">
              <a:lnSpc>
                <a:spcPct val="110000"/>
              </a:lnSpc>
              <a:spcBef>
                <a:spcPts val="600"/>
              </a:spcBef>
              <a:spcAft>
                <a:spcPts val="600"/>
              </a:spcAft>
              <a:buClr>
                <a:srgbClr val="FF6600"/>
              </a:buClr>
              <a:buSzPct val="89000"/>
              <a:buFont typeface="Arial" pitchFamily="34" charset="0"/>
              <a:buChar char="►"/>
            </a:pPr>
            <a:r>
              <a:rPr lang="el-GR" sz="2300" dirty="0" smtClean="0">
                <a:latin typeface="Arial" pitchFamily="34" charset="0"/>
                <a:cs typeface="Arial" pitchFamily="34" charset="0"/>
              </a:rPr>
              <a:t>Προσωπικά στοιχεία </a:t>
            </a:r>
          </a:p>
          <a:p>
            <a:pPr marL="354013" lvl="2" indent="-354013">
              <a:lnSpc>
                <a:spcPct val="110000"/>
              </a:lnSpc>
              <a:spcBef>
                <a:spcPts val="600"/>
              </a:spcBef>
              <a:spcAft>
                <a:spcPts val="600"/>
              </a:spcAft>
              <a:buClr>
                <a:srgbClr val="FF6600"/>
              </a:buClr>
              <a:buSzPct val="89000"/>
              <a:buFont typeface="Arial" pitchFamily="34" charset="0"/>
              <a:buChar char="►"/>
            </a:pPr>
            <a:r>
              <a:rPr lang="el-GR" sz="2300" dirty="0" smtClean="0">
                <a:latin typeface="Arial" pitchFamily="34" charset="0"/>
                <a:cs typeface="Arial" pitchFamily="34" charset="0"/>
              </a:rPr>
              <a:t>Μορφωτικό επίπεδο </a:t>
            </a:r>
          </a:p>
          <a:p>
            <a:pPr marL="354013" lvl="2" indent="-354013">
              <a:lnSpc>
                <a:spcPct val="110000"/>
              </a:lnSpc>
              <a:spcBef>
                <a:spcPts val="600"/>
              </a:spcBef>
              <a:spcAft>
                <a:spcPts val="600"/>
              </a:spcAft>
              <a:buClr>
                <a:srgbClr val="FF6600"/>
              </a:buClr>
              <a:buSzPct val="89000"/>
              <a:buFont typeface="Arial" pitchFamily="34" charset="0"/>
              <a:buChar char="►"/>
            </a:pPr>
            <a:r>
              <a:rPr lang="el-GR" sz="2300" dirty="0" smtClean="0">
                <a:latin typeface="Arial" pitchFamily="34" charset="0"/>
                <a:cs typeface="Arial" pitchFamily="34" charset="0"/>
              </a:rPr>
              <a:t>Διπλώματα / επιτεύγματα </a:t>
            </a:r>
          </a:p>
          <a:p>
            <a:pPr marL="354013" lvl="2" indent="-354013">
              <a:lnSpc>
                <a:spcPct val="110000"/>
              </a:lnSpc>
              <a:spcBef>
                <a:spcPts val="600"/>
              </a:spcBef>
              <a:spcAft>
                <a:spcPts val="600"/>
              </a:spcAft>
              <a:buClr>
                <a:srgbClr val="FF6600"/>
              </a:buClr>
              <a:buSzPct val="89000"/>
              <a:buFont typeface="Arial" pitchFamily="34" charset="0"/>
              <a:buChar char="►"/>
            </a:pPr>
            <a:r>
              <a:rPr lang="el-GR" sz="2300" dirty="0" smtClean="0">
                <a:latin typeface="Arial" pitchFamily="34" charset="0"/>
                <a:cs typeface="Arial" pitchFamily="34" charset="0"/>
              </a:rPr>
              <a:t>Επαγγελματική εμπειρία </a:t>
            </a:r>
          </a:p>
          <a:p>
            <a:pPr marL="354013" lvl="2" indent="-354013">
              <a:lnSpc>
                <a:spcPct val="110000"/>
              </a:lnSpc>
              <a:spcBef>
                <a:spcPts val="600"/>
              </a:spcBef>
              <a:spcAft>
                <a:spcPts val="600"/>
              </a:spcAft>
              <a:buClr>
                <a:srgbClr val="FF6600"/>
              </a:buClr>
              <a:buSzPct val="89000"/>
              <a:buFont typeface="Arial" pitchFamily="34" charset="0"/>
              <a:buChar char="►"/>
            </a:pPr>
            <a:r>
              <a:rPr lang="el-GR" sz="2300" dirty="0" smtClean="0">
                <a:latin typeface="Arial" pitchFamily="34" charset="0"/>
                <a:cs typeface="Arial" pitchFamily="34" charset="0"/>
              </a:rPr>
              <a:t>Δεξιότητες</a:t>
            </a:r>
          </a:p>
          <a:p>
            <a:pPr marL="354013" lvl="2" indent="-354013">
              <a:lnSpc>
                <a:spcPct val="110000"/>
              </a:lnSpc>
              <a:spcBef>
                <a:spcPts val="600"/>
              </a:spcBef>
              <a:spcAft>
                <a:spcPts val="600"/>
              </a:spcAft>
              <a:buClr>
                <a:srgbClr val="FF6600"/>
              </a:buClr>
              <a:buSzPct val="85000"/>
              <a:buFont typeface="Arial" pitchFamily="34" charset="0"/>
              <a:buChar char="►"/>
            </a:pPr>
            <a:r>
              <a:rPr lang="el-GR" sz="2300" dirty="0">
                <a:latin typeface="Arial" pitchFamily="34" charset="0"/>
                <a:cs typeface="Arial" pitchFamily="34" charset="0"/>
              </a:rPr>
              <a:t>Επαγγελματική κατάρτιση</a:t>
            </a:r>
          </a:p>
          <a:p>
            <a:pPr marL="354013" lvl="2" indent="-354013">
              <a:lnSpc>
                <a:spcPct val="110000"/>
              </a:lnSpc>
              <a:spcBef>
                <a:spcPts val="600"/>
              </a:spcBef>
              <a:spcAft>
                <a:spcPts val="600"/>
              </a:spcAft>
              <a:buClr>
                <a:srgbClr val="FF6600"/>
              </a:buClr>
              <a:buSzPct val="85000"/>
              <a:buFont typeface="Arial" pitchFamily="34" charset="0"/>
              <a:buChar char="►"/>
            </a:pPr>
            <a:r>
              <a:rPr lang="el-GR" sz="2300" dirty="0" smtClean="0">
                <a:latin typeface="Arial" pitchFamily="34" charset="0"/>
                <a:cs typeface="Arial" pitchFamily="34" charset="0"/>
              </a:rPr>
              <a:t>Ενδιαφέροντα </a:t>
            </a:r>
            <a:endParaRPr lang="el-GR" sz="2300" dirty="0">
              <a:latin typeface="Arial" pitchFamily="34" charset="0"/>
              <a:cs typeface="Arial" pitchFamily="34" charset="0"/>
            </a:endParaRPr>
          </a:p>
          <a:p>
            <a:pPr marL="354013" lvl="2" indent="-354013">
              <a:lnSpc>
                <a:spcPct val="110000"/>
              </a:lnSpc>
              <a:spcBef>
                <a:spcPts val="600"/>
              </a:spcBef>
              <a:spcAft>
                <a:spcPts val="600"/>
              </a:spcAft>
              <a:buClr>
                <a:srgbClr val="FF6600"/>
              </a:buClr>
              <a:buSzPct val="85000"/>
              <a:buFont typeface="Arial" pitchFamily="34" charset="0"/>
              <a:buChar char="►"/>
            </a:pPr>
            <a:r>
              <a:rPr lang="el-GR" sz="2300" dirty="0">
                <a:latin typeface="Arial" pitchFamily="34" charset="0"/>
                <a:cs typeface="Arial" pitchFamily="34" charset="0"/>
              </a:rPr>
              <a:t>Άλλες </a:t>
            </a:r>
            <a:r>
              <a:rPr lang="el-GR" sz="2300" dirty="0" smtClean="0">
                <a:latin typeface="Arial" pitchFamily="34" charset="0"/>
                <a:cs typeface="Arial" pitchFamily="34" charset="0"/>
              </a:rPr>
              <a:t>πληροφορίες</a:t>
            </a:r>
            <a:endParaRPr lang="el-GR" sz="2300" dirty="0">
              <a:latin typeface="Arial" pitchFamily="34" charset="0"/>
              <a:cs typeface="Arial" pitchFamily="34" charset="0"/>
            </a:endParaRPr>
          </a:p>
          <a:p>
            <a:pPr marL="354013" lvl="2" indent="-354013">
              <a:lnSpc>
                <a:spcPct val="110000"/>
              </a:lnSpc>
              <a:spcBef>
                <a:spcPts val="600"/>
              </a:spcBef>
              <a:spcAft>
                <a:spcPts val="600"/>
              </a:spcAft>
              <a:buClr>
                <a:srgbClr val="FF6600"/>
              </a:buClr>
              <a:buSzPct val="85000"/>
              <a:buFont typeface="Arial" pitchFamily="34" charset="0"/>
              <a:buChar char="►"/>
            </a:pPr>
            <a:r>
              <a:rPr lang="el-GR" sz="2300" dirty="0">
                <a:latin typeface="Arial" pitchFamily="34" charset="0"/>
                <a:cs typeface="Arial" pitchFamily="34" charset="0"/>
              </a:rPr>
              <a:t>Συστατικές </a:t>
            </a:r>
            <a:r>
              <a:rPr lang="el-GR" sz="2300" dirty="0" smtClean="0">
                <a:latin typeface="Arial" pitchFamily="34" charset="0"/>
                <a:cs typeface="Arial" pitchFamily="34" charset="0"/>
              </a:rPr>
              <a:t>επιστολές</a:t>
            </a:r>
          </a:p>
          <a:p>
            <a:pPr marL="0" lvl="2" indent="0">
              <a:lnSpc>
                <a:spcPct val="110000"/>
              </a:lnSpc>
              <a:spcBef>
                <a:spcPts val="600"/>
              </a:spcBef>
              <a:spcAft>
                <a:spcPts val="600"/>
              </a:spcAft>
              <a:buClr>
                <a:srgbClr val="FF6600"/>
              </a:buClr>
              <a:buSzPct val="89000"/>
              <a:buNone/>
            </a:pPr>
            <a:endParaRPr lang="el-GR" sz="2300" dirty="0" smtClean="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11</a:t>
            </a:fld>
            <a:endParaRPr lang="el-GR"/>
          </a:p>
        </p:txBody>
      </p:sp>
    </p:spTree>
    <p:custDataLst>
      <p:tags r:id="rId1"/>
    </p:custDataLst>
    <p:extLst>
      <p:ext uri="{BB962C8B-B14F-4D97-AF65-F5344CB8AC3E}">
        <p14:creationId xmlns:p14="http://schemas.microsoft.com/office/powerpoint/2010/main" val="88758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0"/>
            <a:ext cx="8229600" cy="980728"/>
          </a:xfrm>
          <a:scene3d>
            <a:camera prst="perspectiveFront"/>
            <a:lightRig rig="threePt" dir="t"/>
          </a:scene3d>
        </p:spPr>
        <p:txBody>
          <a:bodyPr>
            <a:noAutofit/>
          </a:bodyPr>
          <a:lstStyle/>
          <a:p>
            <a:pPr lvl="3" algn="l" rtl="0">
              <a:spcBef>
                <a:spcPct val="0"/>
              </a:spcBef>
            </a:pPr>
            <a:r>
              <a:rPr lang="el-GR" sz="3200" dirty="0" smtClean="0">
                <a:solidFill>
                  <a:srgbClr val="FF3300"/>
                </a:solidFill>
              </a:rPr>
              <a:t>Βιογραφικό και χαρακτηριστικά υποψήφιου</a:t>
            </a:r>
            <a:endParaRPr lang="el-GR" sz="3200" dirty="0">
              <a:solidFill>
                <a:srgbClr val="FF33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p:txBody>
          <a:bodyPr>
            <a:normAutofit/>
          </a:bodyPr>
          <a:lstStyle/>
          <a:p>
            <a:pPr marL="354013" lvl="2" indent="-354013">
              <a:spcAft>
                <a:spcPts val="600"/>
              </a:spcAft>
              <a:buClr>
                <a:srgbClr val="FF6600"/>
              </a:buClr>
              <a:buSzPct val="95000"/>
              <a:buFont typeface="Wingdings 2" pitchFamily="18" charset="2"/>
              <a:buChar char="P"/>
            </a:pPr>
            <a:endParaRPr lang="en-US" dirty="0" smtClean="0">
              <a:latin typeface="Arial" pitchFamily="34" charset="0"/>
              <a:cs typeface="Arial" pitchFamily="34" charset="0"/>
            </a:endParaRPr>
          </a:p>
          <a:p>
            <a:pPr>
              <a:buClr>
                <a:srgbClr val="FF6600"/>
              </a:buClr>
              <a:buSzPct val="95000"/>
              <a:buFont typeface="Wingdings 2" pitchFamily="18" charset="2"/>
              <a:buChar char="P"/>
            </a:pPr>
            <a:endParaRPr lang="el-GR" sz="2400" dirty="0" smtClean="0">
              <a:latin typeface="Arial" pitchFamily="34" charset="0"/>
              <a:cs typeface="Arial" pitchFamily="34" charset="0"/>
            </a:endParaRPr>
          </a:p>
          <a:p>
            <a:pPr>
              <a:buClr>
                <a:srgbClr val="FF6600"/>
              </a:buClr>
              <a:buSzPct val="95000"/>
              <a:buFont typeface="Wingdings 2" pitchFamily="18" charset="2"/>
              <a:buChar char="P"/>
            </a:pPr>
            <a:endParaRPr lang="el-GR" sz="2400" dirty="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12</a:t>
            </a:fld>
            <a:endParaRPr lang="el-GR"/>
          </a:p>
        </p:txBody>
      </p:sp>
      <p:pic>
        <p:nvPicPr>
          <p:cNvPr id="8" name="Picture 2" descr="https://www.ucy.ac.cy/career/documents/images/cv3.jpg"/>
          <p:cNvPicPr>
            <a:picLocks noChangeAspect="1" noChangeArrowheads="1"/>
          </p:cNvPicPr>
          <p:nvPr/>
        </p:nvPicPr>
        <p:blipFill>
          <a:blip r:embed="rId8" cstate="print"/>
          <a:srcRect/>
          <a:stretch>
            <a:fillRect/>
          </a:stretch>
        </p:blipFill>
        <p:spPr bwMode="auto">
          <a:xfrm>
            <a:off x="4716016" y="1268760"/>
            <a:ext cx="4104456" cy="4752528"/>
          </a:xfrm>
          <a:prstGeom prst="rect">
            <a:avLst/>
          </a:prstGeom>
          <a:noFill/>
        </p:spPr>
      </p:pic>
      <p:sp>
        <p:nvSpPr>
          <p:cNvPr id="7" name="Vertical Scroll 6"/>
          <p:cNvSpPr/>
          <p:nvPr/>
        </p:nvSpPr>
        <p:spPr>
          <a:xfrm>
            <a:off x="323528" y="1556792"/>
            <a:ext cx="4104456" cy="4464496"/>
          </a:xfrm>
          <a:prstGeom prst="vertic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rot="896604">
            <a:off x="3987412" y="3423937"/>
            <a:ext cx="5708443" cy="1241045"/>
          </a:xfrm>
        </p:spPr>
        <p:txBody>
          <a:bodyPr>
            <a:normAutofit/>
          </a:bodyPr>
          <a:lstStyle/>
          <a:p>
            <a:pPr marL="354013" lvl="2" indent="-354013" algn="ctr">
              <a:spcBef>
                <a:spcPts val="600"/>
              </a:spcBef>
              <a:spcAft>
                <a:spcPts val="600"/>
              </a:spcAft>
              <a:buClr>
                <a:srgbClr val="FF6600"/>
              </a:buClr>
              <a:buSzPct val="90000"/>
              <a:buFont typeface="Arial" pitchFamily="34" charset="0"/>
              <a:buChar char="►"/>
            </a:pPr>
            <a:endParaRPr lang="el-GR" dirty="0" smtClean="0">
              <a:latin typeface="Arial" pitchFamily="34" charset="0"/>
              <a:cs typeface="Arial" pitchFamily="34" charset="0"/>
              <a:hlinkClick r:id="rId7"/>
            </a:endParaRPr>
          </a:p>
          <a:p>
            <a:pPr marL="0" lvl="2" indent="0" algn="ctr">
              <a:spcBef>
                <a:spcPts val="600"/>
              </a:spcBef>
              <a:spcAft>
                <a:spcPts val="600"/>
              </a:spcAft>
              <a:buClr>
                <a:srgbClr val="FF6600"/>
              </a:buClr>
              <a:buSzPct val="90000"/>
              <a:buNone/>
            </a:pPr>
            <a:r>
              <a:rPr lang="en-US" dirty="0" smtClean="0">
                <a:latin typeface="Arial" pitchFamily="34" charset="0"/>
                <a:cs typeface="Arial" pitchFamily="34" charset="0"/>
                <a:hlinkClick r:id="rId7"/>
              </a:rPr>
              <a:t>www.kepa.gov.cy/europass/</a:t>
            </a:r>
            <a:endParaRPr lang="el-GR" dirty="0" smtClean="0">
              <a:latin typeface="Arial" pitchFamily="34" charset="0"/>
              <a:cs typeface="Arial" pitchFamily="34" charset="0"/>
            </a:endParaRPr>
          </a:p>
          <a:p>
            <a:pPr marL="354013" lvl="2" indent="-354013" algn="ctr">
              <a:spcAft>
                <a:spcPts val="600"/>
              </a:spcAft>
              <a:buClr>
                <a:srgbClr val="FF6600"/>
              </a:buClr>
              <a:buSzPct val="90000"/>
              <a:buFont typeface="Arial" pitchFamily="34" charset="0"/>
              <a:buChar char="►"/>
            </a:pPr>
            <a:endParaRPr lang="en-US" dirty="0" smtClean="0">
              <a:latin typeface="Arial" pitchFamily="34" charset="0"/>
              <a:cs typeface="Arial" pitchFamily="34" charset="0"/>
            </a:endParaRPr>
          </a:p>
          <a:p>
            <a:pPr algn="ctr">
              <a:buClr>
                <a:srgbClr val="FF6600"/>
              </a:buClr>
              <a:buSzPct val="90000"/>
              <a:buNone/>
            </a:pPr>
            <a:endParaRPr lang="el-GR" sz="2400" dirty="0" smtClean="0">
              <a:latin typeface="Arial" pitchFamily="34" charset="0"/>
              <a:cs typeface="Arial" pitchFamily="34" charset="0"/>
            </a:endParaRPr>
          </a:p>
          <a:p>
            <a:pPr algn="ctr">
              <a:buClr>
                <a:srgbClr val="FF6600"/>
              </a:buClr>
              <a:buSzPct val="90000"/>
              <a:buFont typeface="Wingdings" pitchFamily="2" charset="2"/>
              <a:buChar char="Ø"/>
            </a:pPr>
            <a:endParaRPr lang="el-GR" sz="2400" dirty="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13</a:t>
            </a:fld>
            <a:endParaRPr lang="el-GR"/>
          </a:p>
        </p:txBody>
      </p:sp>
      <p:pic>
        <p:nvPicPr>
          <p:cNvPr id="8" name="Picture 2" descr="http://www.modellocurriculum.com/wp-content/uploads/2012/03/curriculum-vitae-europass.jpg">
            <a:hlinkClick r:id="rId8"/>
          </p:cNvPr>
          <p:cNvPicPr>
            <a:picLocks noChangeAspect="1" noChangeArrowheads="1"/>
          </p:cNvPicPr>
          <p:nvPr/>
        </p:nvPicPr>
        <p:blipFill>
          <a:blip r:embed="rId9" cstate="print"/>
          <a:srcRect/>
          <a:stretch>
            <a:fillRect/>
          </a:stretch>
        </p:blipFill>
        <p:spPr bwMode="auto">
          <a:xfrm>
            <a:off x="6228184" y="55435"/>
            <a:ext cx="2664296" cy="2564904"/>
          </a:xfrm>
          <a:prstGeom prst="rect">
            <a:avLst/>
          </a:prstGeom>
          <a:noFill/>
        </p:spPr>
      </p:pic>
      <p:sp>
        <p:nvSpPr>
          <p:cNvPr id="7" name="Rectangle 6"/>
          <p:cNvSpPr/>
          <p:nvPr/>
        </p:nvSpPr>
        <p:spPr>
          <a:xfrm rot="21326753">
            <a:off x="220966" y="478121"/>
            <a:ext cx="5904656" cy="1015663"/>
          </a:xfrm>
          <a:prstGeom prst="rect">
            <a:avLst/>
          </a:prstGeom>
          <a:solidFill>
            <a:schemeClr val="tx2">
              <a:lumMod val="75000"/>
            </a:schemeClr>
          </a:solidFill>
        </p:spPr>
        <p:txBody>
          <a:bodyPr wrap="square">
            <a:spAutoFit/>
          </a:bodyPr>
          <a:lstStyle/>
          <a:p>
            <a:pPr marL="0" lvl="2">
              <a:spcAft>
                <a:spcPts val="600"/>
              </a:spcAft>
              <a:buClr>
                <a:srgbClr val="FF6600"/>
              </a:buClr>
              <a:buSzPct val="90000"/>
            </a:pPr>
            <a:r>
              <a:rPr lang="el-GR" sz="3000" dirty="0">
                <a:solidFill>
                  <a:schemeClr val="bg1"/>
                </a:solidFill>
                <a:latin typeface="Arial" pitchFamily="34" charset="0"/>
                <a:cs typeface="Arial" pitchFamily="34" charset="0"/>
              </a:rPr>
              <a:t>Το πρότυπο βιογραφικού</a:t>
            </a:r>
            <a:r>
              <a:rPr lang="en-US" sz="3000" dirty="0">
                <a:solidFill>
                  <a:schemeClr val="bg1"/>
                </a:solidFill>
                <a:latin typeface="Arial" pitchFamily="34" charset="0"/>
                <a:cs typeface="Arial" pitchFamily="34" charset="0"/>
              </a:rPr>
              <a:t> </a:t>
            </a:r>
            <a:r>
              <a:rPr lang="el-GR" sz="3000" dirty="0">
                <a:solidFill>
                  <a:schemeClr val="bg1"/>
                </a:solidFill>
                <a:latin typeface="Arial" pitchFamily="34" charset="0"/>
                <a:cs typeface="Arial" pitchFamily="34" charset="0"/>
              </a:rPr>
              <a:t>της Ευρωπαϊκής </a:t>
            </a:r>
            <a:r>
              <a:rPr lang="el-GR" sz="3000" dirty="0" smtClean="0">
                <a:solidFill>
                  <a:schemeClr val="bg1"/>
                </a:solidFill>
                <a:latin typeface="Arial" pitchFamily="34" charset="0"/>
                <a:cs typeface="Arial" pitchFamily="34" charset="0"/>
              </a:rPr>
              <a:t>Ένωσης</a:t>
            </a:r>
            <a:endParaRPr lang="el-GR" sz="3000" dirty="0">
              <a:solidFill>
                <a:schemeClr val="bg1"/>
              </a:solidFill>
              <a:latin typeface="Arial" pitchFamily="34" charset="0"/>
              <a:cs typeface="Arial" pitchFamily="34" charset="0"/>
            </a:endParaRPr>
          </a:p>
        </p:txBody>
      </p:sp>
      <p:pic>
        <p:nvPicPr>
          <p:cNvPr id="9" name="Picture 3">
            <a:hlinkClick r:id="rId10" action="ppaction://hlinkfile"/>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7550"/>
          <a:stretch/>
        </p:blipFill>
        <p:spPr bwMode="auto">
          <a:xfrm>
            <a:off x="532662" y="2132856"/>
            <a:ext cx="3607290" cy="396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22" presetClass="entr" presetSubtype="1"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457200" y="1556792"/>
            <a:ext cx="8229600" cy="4569371"/>
          </a:xfrm>
        </p:spPr>
        <p:txBody>
          <a:bodyPr>
            <a:normAutofit/>
          </a:bodyPr>
          <a:lstStyle/>
          <a:p>
            <a:pPr marL="354013" lvl="2" indent="-354013">
              <a:spcAft>
                <a:spcPts val="400"/>
              </a:spcAft>
              <a:buClr>
                <a:srgbClr val="FF6600"/>
              </a:buClr>
              <a:buSzPct val="100000"/>
              <a:buFont typeface="Wingdings 2" pitchFamily="18" charset="2"/>
              <a:buChar char="`"/>
            </a:pPr>
            <a:endParaRPr lang="el-GR" dirty="0" smtClean="0">
              <a:latin typeface="Arial" pitchFamily="34" charset="0"/>
              <a:cs typeface="Arial" pitchFamily="34" charset="0"/>
            </a:endParaRPr>
          </a:p>
          <a:p>
            <a:pPr>
              <a:spcAft>
                <a:spcPts val="400"/>
              </a:spcAft>
              <a:buClr>
                <a:srgbClr val="FF6600"/>
              </a:buClr>
              <a:buSzPct val="95000"/>
              <a:buFont typeface="Wingdings" pitchFamily="2" charset="2"/>
              <a:buChar char="Ø"/>
            </a:pPr>
            <a:endParaRPr lang="el-GR" sz="2400" dirty="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14</a:t>
            </a:fld>
            <a:endParaRPr lang="el-GR"/>
          </a:p>
        </p:txBody>
      </p:sp>
      <p:pic>
        <p:nvPicPr>
          <p:cNvPr id="7" name="Picture 9" descr="interview2"/>
          <p:cNvPicPr>
            <a:picLocks noChangeAspect="1" noChangeArrowheads="1"/>
          </p:cNvPicPr>
          <p:nvPr>
            <p:custDataLst>
              <p:tags r:id="rId5"/>
            </p:custDataLst>
          </p:nvPr>
        </p:nvPicPr>
        <p:blipFill>
          <a:blip r:embed="rId10" cstate="print"/>
          <a:srcRect/>
          <a:stretch>
            <a:fillRect/>
          </a:stretch>
        </p:blipFill>
        <p:spPr bwMode="auto">
          <a:xfrm>
            <a:off x="427704" y="1628800"/>
            <a:ext cx="8220075" cy="4375362"/>
          </a:xfrm>
          <a:prstGeom prst="rect">
            <a:avLst/>
          </a:prstGeom>
          <a:noFill/>
        </p:spPr>
      </p:pic>
      <p:sp>
        <p:nvSpPr>
          <p:cNvPr id="8" name="Rectangle 7"/>
          <p:cNvSpPr/>
          <p:nvPr>
            <p:custDataLst>
              <p:tags r:id="rId6"/>
            </p:custDataLst>
          </p:nvPr>
        </p:nvSpPr>
        <p:spPr>
          <a:xfrm>
            <a:off x="467544" y="5529969"/>
            <a:ext cx="7955659" cy="491319"/>
          </a:xfrm>
          <a:prstGeom prst="rect">
            <a:avLst/>
          </a:prstGeom>
          <a:solidFill>
            <a:schemeClr val="tx1">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en-GB" sz="2400" dirty="0">
                <a:solidFill>
                  <a:schemeClr val="bg1"/>
                </a:solidFill>
                <a:latin typeface="Arial" pitchFamily="34" charset="0"/>
                <a:cs typeface="Arial" pitchFamily="34" charset="0"/>
              </a:rPr>
              <a:t>Customer</a:t>
            </a:r>
            <a:r>
              <a:rPr lang="en-GB" sz="2400" dirty="0">
                <a:solidFill>
                  <a:srgbClr val="FFFF00"/>
                </a:solidFill>
                <a:latin typeface="Arial" pitchFamily="34" charset="0"/>
                <a:cs typeface="Arial" pitchFamily="34" charset="0"/>
              </a:rPr>
              <a:t>’s</a:t>
            </a:r>
            <a:r>
              <a:rPr lang="en-GB" sz="2400" dirty="0">
                <a:solidFill>
                  <a:schemeClr val="bg1"/>
                </a:solidFill>
                <a:latin typeface="Arial" pitchFamily="34" charset="0"/>
                <a:cs typeface="Arial" pitchFamily="34" charset="0"/>
              </a:rPr>
              <a:t> complaints - customer</a:t>
            </a:r>
            <a:r>
              <a:rPr lang="en-GB" sz="2400" dirty="0">
                <a:solidFill>
                  <a:srgbClr val="FFFF00"/>
                </a:solidFill>
                <a:latin typeface="Arial" pitchFamily="34" charset="0"/>
                <a:cs typeface="Arial" pitchFamily="34" charset="0"/>
              </a:rPr>
              <a:t>s’</a:t>
            </a:r>
            <a:r>
              <a:rPr lang="en-GB" sz="2400" dirty="0">
                <a:solidFill>
                  <a:schemeClr val="bg1"/>
                </a:solidFill>
                <a:latin typeface="Arial" pitchFamily="34" charset="0"/>
                <a:cs typeface="Arial" pitchFamily="34" charset="0"/>
              </a:rPr>
              <a:t> complaints </a:t>
            </a:r>
            <a:endParaRPr lang="el-GR" sz="2400" dirty="0" err="1">
              <a:solidFill>
                <a:schemeClr val="bg1"/>
              </a:solidFill>
              <a:latin typeface="Arial" pitchFamily="34" charset="0"/>
              <a:cs typeface="Arial" pitchFamily="34" charset="0"/>
            </a:endParaRPr>
          </a:p>
        </p:txBody>
      </p:sp>
      <p:sp>
        <p:nvSpPr>
          <p:cNvPr id="9" name="Oval Callout 8"/>
          <p:cNvSpPr/>
          <p:nvPr>
            <p:custDataLst>
              <p:tags r:id="rId7"/>
            </p:custDataLst>
          </p:nvPr>
        </p:nvSpPr>
        <p:spPr>
          <a:xfrm rot="21254119">
            <a:off x="3388606" y="815988"/>
            <a:ext cx="3722255" cy="1605095"/>
          </a:xfrm>
          <a:prstGeom prst="wedgeEllipseCallout">
            <a:avLst>
              <a:gd name="adj1" fmla="val -61442"/>
              <a:gd name="adj2" fmla="val 36226"/>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The CV is an extremely important document!!</a:t>
            </a:r>
            <a:endParaRPr lang="el-GR" sz="2400" dirty="0">
              <a:solidFill>
                <a:schemeClr val="tx1"/>
              </a:solidFill>
            </a:endParaRPr>
          </a:p>
        </p:txBody>
      </p:sp>
      <p:pic>
        <p:nvPicPr>
          <p:cNvPr id="8194" name="Picture 2" descr="http://airfax.com/blog/wp-content/uploads/2011/02/LessonsLearned_Rect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088853" cy="14847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rot="21173261">
            <a:off x="465432" y="407107"/>
            <a:ext cx="6089801" cy="1143000"/>
          </a:xfrm>
        </p:spPr>
        <p:txBody>
          <a:bodyPr>
            <a:noAutofit/>
          </a:bodyPr>
          <a:lstStyle/>
          <a:p>
            <a:pPr lvl="3" algn="l" rtl="0">
              <a:spcBef>
                <a:spcPct val="0"/>
              </a:spcBef>
            </a:pPr>
            <a:r>
              <a:rPr lang="el-GR" sz="3300" b="1" dirty="0" smtClean="0">
                <a:solidFill>
                  <a:srgbClr val="FF6600"/>
                </a:solidFill>
                <a:latin typeface="Arial" pitchFamily="34" charset="0"/>
                <a:cs typeface="Arial" pitchFamily="34" charset="0"/>
              </a:rPr>
              <a:t>Συνοδευτικό κείμενο / </a:t>
            </a:r>
            <a:r>
              <a:rPr lang="el-GR" sz="3300" b="1" dirty="0" smtClean="0">
                <a:solidFill>
                  <a:srgbClr val="FF6600"/>
                </a:solidFill>
                <a:latin typeface="Arial" pitchFamily="34" charset="0"/>
                <a:cs typeface="Arial" pitchFamily="34" charset="0"/>
              </a:rPr>
              <a:t>επιστολή</a:t>
            </a:r>
            <a:endParaRPr lang="el-GR" sz="3300" b="1"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p:txBody>
          <a:bodyPr>
            <a:normAutofit/>
          </a:bodyPr>
          <a:lstStyle/>
          <a:p>
            <a:pPr marL="354013" indent="-354013">
              <a:spcBef>
                <a:spcPts val="600"/>
              </a:spcBef>
              <a:spcAft>
                <a:spcPts val="600"/>
              </a:spcAft>
              <a:buClr>
                <a:srgbClr val="FF6600"/>
              </a:buClr>
              <a:buSzPct val="93000"/>
              <a:buNone/>
            </a:pPr>
            <a:endParaRPr lang="el-GR" sz="2700" dirty="0" smtClean="0">
              <a:latin typeface="Arial" pitchFamily="34" charset="0"/>
              <a:cs typeface="Arial" pitchFamily="34" charset="0"/>
            </a:endParaRPr>
          </a:p>
          <a:p>
            <a:pPr>
              <a:spcBef>
                <a:spcPts val="600"/>
              </a:spcBef>
              <a:spcAft>
                <a:spcPts val="600"/>
              </a:spcAft>
              <a:buClr>
                <a:srgbClr val="FF6600"/>
              </a:buClr>
              <a:buSzPct val="93000"/>
              <a:buFont typeface="Wingdings" pitchFamily="2" charset="2"/>
              <a:buChar char="Ø"/>
            </a:pPr>
            <a:endParaRPr lang="el-GR" sz="2700" dirty="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15</a:t>
            </a:fld>
            <a:endParaRPr lang="el-GR"/>
          </a:p>
        </p:txBody>
      </p:sp>
      <p:sp>
        <p:nvSpPr>
          <p:cNvPr id="4" name="Rectangular Callout 3"/>
          <p:cNvSpPr/>
          <p:nvPr/>
        </p:nvSpPr>
        <p:spPr>
          <a:xfrm rot="21415289">
            <a:off x="352992" y="2422031"/>
            <a:ext cx="4032448" cy="1872000"/>
          </a:xfrm>
          <a:prstGeom prst="wedgeRectCallout">
            <a:avLst>
              <a:gd name="adj1" fmla="val 60742"/>
              <a:gd name="adj2" fmla="val -121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700" dirty="0" smtClean="0">
                <a:solidFill>
                  <a:schemeClr val="tx1"/>
                </a:solidFill>
                <a:latin typeface="Arial" pitchFamily="34" charset="0"/>
                <a:cs typeface="Arial" pitchFamily="34" charset="0"/>
              </a:rPr>
              <a:t>Ορισμός </a:t>
            </a:r>
          </a:p>
          <a:p>
            <a:pPr algn="ctr"/>
            <a:endParaRPr lang="el-GR" sz="2700" dirty="0">
              <a:solidFill>
                <a:schemeClr val="tx1"/>
              </a:solidFill>
              <a:latin typeface="Arial" pitchFamily="34" charset="0"/>
              <a:cs typeface="Arial" pitchFamily="34" charset="0"/>
            </a:endParaRPr>
          </a:p>
          <a:p>
            <a:pPr algn="ctr"/>
            <a:r>
              <a:rPr lang="el-GR" sz="2700" dirty="0" smtClean="0">
                <a:solidFill>
                  <a:schemeClr val="tx1"/>
                </a:solidFill>
                <a:latin typeface="Arial" pitchFamily="34" charset="0"/>
                <a:cs typeface="Arial" pitchFamily="34" charset="0"/>
              </a:rPr>
              <a:t>Σκοπός </a:t>
            </a:r>
            <a:endParaRPr lang="el-GR" sz="2700" dirty="0">
              <a:solidFill>
                <a:schemeClr val="tx1"/>
              </a:solidFill>
              <a:latin typeface="Arial" pitchFamily="34" charset="0"/>
              <a:cs typeface="Arial" pitchFamily="34" charset="0"/>
            </a:endParaRPr>
          </a:p>
        </p:txBody>
      </p:sp>
      <p:pic>
        <p:nvPicPr>
          <p:cNvPr id="9220" name="Picture 4" descr="http://f.tqn.com/y/jobsearch/1/W/v/t/volunteer_cover_letter_keyboard_a0146-00020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87303">
            <a:off x="5109852" y="828148"/>
            <a:ext cx="3471072" cy="52646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63540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67544" y="0"/>
            <a:ext cx="8352928" cy="1008112"/>
          </a:xfrm>
          <a:scene3d>
            <a:camera prst="perspectiveFront"/>
            <a:lightRig rig="threePt" dir="t"/>
          </a:scene3d>
        </p:spPr>
        <p:txBody>
          <a:bodyPr>
            <a:noAutofit/>
          </a:bodyPr>
          <a:lstStyle/>
          <a:p>
            <a:pPr lvl="3" algn="l" rtl="0">
              <a:spcBef>
                <a:spcPct val="0"/>
              </a:spcBef>
            </a:pPr>
            <a:r>
              <a:rPr lang="el-GR" sz="3200" dirty="0" smtClean="0">
                <a:solidFill>
                  <a:srgbClr val="FF3300"/>
                </a:solidFill>
                <a:latin typeface="Arial" pitchFamily="34" charset="0"/>
                <a:cs typeface="Arial" pitchFamily="34" charset="0"/>
              </a:rPr>
              <a:t>Μια επαγγελματική συνοδευτική θα πρέπει </a:t>
            </a:r>
            <a:r>
              <a:rPr lang="en-GB" sz="3200" dirty="0" smtClean="0">
                <a:solidFill>
                  <a:srgbClr val="FF3300"/>
                </a:solidFill>
                <a:latin typeface="Arial" pitchFamily="34" charset="0"/>
                <a:cs typeface="Arial" pitchFamily="34" charset="0"/>
              </a:rPr>
              <a:t>:</a:t>
            </a:r>
            <a:r>
              <a:rPr lang="el-GR" sz="3200" dirty="0" smtClean="0">
                <a:solidFill>
                  <a:srgbClr val="FF3300"/>
                </a:solidFill>
                <a:latin typeface="Arial" pitchFamily="34" charset="0"/>
                <a:cs typeface="Arial" pitchFamily="34" charset="0"/>
              </a:rPr>
              <a:t> </a:t>
            </a:r>
            <a:endParaRPr lang="el-GR" sz="3200" dirty="0">
              <a:solidFill>
                <a:srgbClr val="FF33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457200" y="1268760"/>
            <a:ext cx="8229600" cy="5040560"/>
          </a:xfrm>
        </p:spPr>
        <p:txBody>
          <a:bodyPr>
            <a:normAutofit/>
          </a:bodyPr>
          <a:lstStyle/>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είναι προσαρμοσμένη στην θέση </a:t>
            </a:r>
            <a:endParaRPr lang="en-US" sz="2700" dirty="0" smtClean="0">
              <a:latin typeface="Arial" pitchFamily="34" charset="0"/>
              <a:cs typeface="Arial" pitchFamily="34" charset="0"/>
            </a:endParaRP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έχει σωστή δόμηση</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γράφεται σε επαγγελματική γλώσσα</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έχει λογικό ειρμό και συνοχή λόγου</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δίνει έμφαση στα δυνατά σημεία</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είναι γραμματικά σωστή</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έχει θετικό τόνο και ευγενικό ύφος </a:t>
            </a:r>
          </a:p>
          <a:p>
            <a:pPr>
              <a:lnSpc>
                <a:spcPct val="110000"/>
              </a:lnSpc>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Να είναι σύντομη</a:t>
            </a:r>
            <a:r>
              <a:rPr lang="en-US" sz="2700" dirty="0" smtClean="0">
                <a:latin typeface="Arial" pitchFamily="34" charset="0"/>
                <a:cs typeface="Arial" pitchFamily="34" charset="0"/>
              </a:rPr>
              <a:t> </a:t>
            </a:r>
            <a:r>
              <a:rPr lang="el-GR" sz="2700" dirty="0" smtClean="0">
                <a:latin typeface="Arial" pitchFamily="34" charset="0"/>
                <a:cs typeface="Arial" pitchFamily="34" charset="0"/>
              </a:rPr>
              <a:t>και επί της ουσίας</a:t>
            </a:r>
          </a:p>
          <a:p>
            <a:pPr marL="354013" indent="-354013">
              <a:lnSpc>
                <a:spcPct val="110000"/>
              </a:lnSpc>
              <a:spcBef>
                <a:spcPts val="600"/>
              </a:spcBef>
              <a:spcAft>
                <a:spcPts val="600"/>
              </a:spcAft>
              <a:buClr>
                <a:srgbClr val="FF6600"/>
              </a:buClr>
              <a:buSzPct val="90000"/>
              <a:buNone/>
            </a:pPr>
            <a:endParaRPr lang="el-GR" sz="2700" dirty="0" smtClean="0">
              <a:latin typeface="Arial" pitchFamily="34" charset="0"/>
              <a:cs typeface="Arial" pitchFamily="34" charset="0"/>
            </a:endParaRPr>
          </a:p>
          <a:p>
            <a:pPr marL="354013" indent="-354013">
              <a:lnSpc>
                <a:spcPct val="110000"/>
              </a:lnSpc>
              <a:spcBef>
                <a:spcPts val="600"/>
              </a:spcBef>
              <a:spcAft>
                <a:spcPts val="600"/>
              </a:spcAft>
              <a:buClr>
                <a:srgbClr val="FF6600"/>
              </a:buClr>
              <a:buSzPct val="93000"/>
              <a:buNone/>
            </a:pPr>
            <a:endParaRPr lang="el-GR" sz="2200" dirty="0" smtClean="0">
              <a:latin typeface="Arial" pitchFamily="34" charset="0"/>
              <a:cs typeface="Arial" pitchFamily="34" charset="0"/>
            </a:endParaRPr>
          </a:p>
          <a:p>
            <a:pPr>
              <a:lnSpc>
                <a:spcPct val="110000"/>
              </a:lnSpc>
              <a:spcBef>
                <a:spcPts val="600"/>
              </a:spcBef>
              <a:spcAft>
                <a:spcPts val="600"/>
              </a:spcAft>
              <a:buClr>
                <a:srgbClr val="FF6600"/>
              </a:buClr>
              <a:buSzPct val="93000"/>
              <a:buFont typeface="Wingdings" pitchFamily="2" charset="2"/>
              <a:buChar char="Ø"/>
            </a:pPr>
            <a:endParaRPr lang="el-GR" sz="2200" dirty="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16</a:t>
            </a:fld>
            <a:endParaRPr lang="el-GR"/>
          </a:p>
        </p:txBody>
      </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rospectpersonnel.co.uk/wp-content/uploads/2013/11/a1ce37ca63e38c0a1bbf08137e00a3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196752"/>
            <a:ext cx="9144000" cy="504056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custDataLst>
              <p:tags r:id="rId2"/>
            </p:custDataLst>
          </p:nvPr>
        </p:nvSpPr>
        <p:spPr>
          <a:xfrm>
            <a:off x="0" y="0"/>
            <a:ext cx="9144000" cy="1008112"/>
          </a:xfrm>
          <a:solidFill>
            <a:srgbClr val="FF6600"/>
          </a:solidFill>
        </p:spPr>
        <p:txBody>
          <a:bodyPr>
            <a:normAutofit/>
          </a:bodyPr>
          <a:lstStyle/>
          <a:p>
            <a:r>
              <a:rPr lang="el-GR" sz="3600" b="1" dirty="0" smtClean="0">
                <a:solidFill>
                  <a:schemeClr val="bg1"/>
                </a:solidFill>
                <a:latin typeface="Arial" pitchFamily="34" charset="0"/>
                <a:cs typeface="Arial" pitchFamily="34" charset="0"/>
              </a:rPr>
              <a:t>Συνέντευξη Εργασίας</a:t>
            </a:r>
            <a:endParaRPr lang="el-GR" sz="3600" b="1"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F54B3E2-F008-4CCC-A39B-2A5AB36CC58C}" type="slidenum">
              <a:rPr lang="el-GR" smtClean="0"/>
              <a:pPr/>
              <a:t>17</a:t>
            </a:fld>
            <a:endParaRPr lang="el-GR"/>
          </a:p>
        </p:txBody>
      </p:sp>
      <p:sp>
        <p:nvSpPr>
          <p:cNvPr id="5" name="Footer Placeholder 4"/>
          <p:cNvSpPr>
            <a:spLocks noGrp="1"/>
          </p:cNvSpPr>
          <p:nvPr>
            <p:ph type="ftr" sz="quarter" idx="11"/>
          </p:nvPr>
        </p:nvSpPr>
        <p:spPr/>
        <p:txBody>
          <a:bodyPr/>
          <a:lstStyle/>
          <a:p>
            <a:endParaRPr lang="el-G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3"/>
            </p:custDataLst>
          </p:nvPr>
        </p:nvSpPr>
        <p:spPr>
          <a:xfrm>
            <a:off x="457200" y="274638"/>
            <a:ext cx="8229600" cy="922114"/>
          </a:xfrm>
          <a:scene3d>
            <a:camera prst="perspectiveFront"/>
            <a:lightRig rig="threePt" dir="t"/>
          </a:scene3d>
        </p:spPr>
        <p:txBody>
          <a:bodyPr>
            <a:noAutofit/>
          </a:bodyPr>
          <a:lstStyle/>
          <a:p>
            <a:pPr lvl="3" algn="l" rtl="0">
              <a:spcBef>
                <a:spcPct val="0"/>
              </a:spcBef>
            </a:pPr>
            <a:r>
              <a:rPr lang="el-GR" sz="3400" dirty="0" smtClean="0">
                <a:solidFill>
                  <a:srgbClr val="FF3300"/>
                </a:solidFill>
                <a:latin typeface="Arial" pitchFamily="34" charset="0"/>
                <a:cs typeface="Arial" pitchFamily="34" charset="0"/>
              </a:rPr>
              <a:t>Απαραίτητα Έντυπα </a:t>
            </a:r>
            <a:r>
              <a:rPr lang="el-GR" sz="3400" dirty="0" smtClean="0">
                <a:solidFill>
                  <a:srgbClr val="FF3300"/>
                </a:solidFill>
                <a:latin typeface="Arial" pitchFamily="34" charset="0"/>
                <a:cs typeface="Arial" pitchFamily="34" charset="0"/>
              </a:rPr>
              <a:t>στελέχωσης</a:t>
            </a:r>
            <a:endParaRPr lang="el-GR" sz="3400" dirty="0">
              <a:solidFill>
                <a:srgbClr val="FF3300"/>
              </a:solidFill>
              <a:latin typeface="Arial" pitchFamily="34" charset="0"/>
              <a:cs typeface="Arial" pitchFamily="34" charset="0"/>
            </a:endParaRPr>
          </a:p>
        </p:txBody>
      </p:sp>
      <p:sp>
        <p:nvSpPr>
          <p:cNvPr id="3" name="Content Placeholder 2"/>
          <p:cNvSpPr>
            <a:spLocks noGrp="1"/>
          </p:cNvSpPr>
          <p:nvPr>
            <p:ph sz="half" idx="1"/>
            <p:custDataLst>
              <p:tags r:id="rId4"/>
            </p:custDataLst>
          </p:nvPr>
        </p:nvSpPr>
        <p:spPr>
          <a:xfrm>
            <a:off x="457200" y="1600200"/>
            <a:ext cx="4402832" cy="4525963"/>
          </a:xfrm>
          <a:scene3d>
            <a:camera prst="perspectiveFront"/>
            <a:lightRig rig="threePt" dir="t"/>
          </a:scene3d>
        </p:spPr>
        <p:txBody>
          <a:bodyPr>
            <a:normAutofit/>
          </a:bodyPr>
          <a:lstStyle/>
          <a:p>
            <a:pPr marL="514350" indent="-514350">
              <a:spcAft>
                <a:spcPts val="600"/>
              </a:spcAft>
              <a:buClr>
                <a:srgbClr val="FF6600"/>
              </a:buClr>
              <a:buSzPct val="90000"/>
              <a:buFont typeface="+mj-lt"/>
              <a:buAutoNum type="arabicPeriod"/>
            </a:pPr>
            <a:r>
              <a:rPr lang="el-GR" sz="2900" dirty="0" smtClean="0">
                <a:latin typeface="Arial" pitchFamily="34" charset="0"/>
                <a:cs typeface="Arial" pitchFamily="34" charset="0"/>
              </a:rPr>
              <a:t>Περιγραφή εργασίας </a:t>
            </a:r>
          </a:p>
          <a:p>
            <a:pPr marL="514350" indent="-514350">
              <a:spcAft>
                <a:spcPts val="600"/>
              </a:spcAft>
              <a:buClr>
                <a:srgbClr val="FF6600"/>
              </a:buClr>
              <a:buSzPct val="90000"/>
              <a:buFont typeface="+mj-lt"/>
              <a:buAutoNum type="arabicPeriod"/>
            </a:pPr>
            <a:endParaRPr lang="el-GR" sz="2900" dirty="0" smtClean="0">
              <a:latin typeface="Arial" pitchFamily="34" charset="0"/>
              <a:cs typeface="Arial" pitchFamily="34" charset="0"/>
            </a:endParaRPr>
          </a:p>
          <a:p>
            <a:pPr marL="514350" indent="-514350">
              <a:spcAft>
                <a:spcPts val="600"/>
              </a:spcAft>
              <a:buClr>
                <a:srgbClr val="FF6600"/>
              </a:buClr>
              <a:buSzPct val="90000"/>
              <a:buFont typeface="+mj-lt"/>
              <a:buAutoNum type="arabicPeriod"/>
            </a:pPr>
            <a:r>
              <a:rPr lang="el-GR" sz="2900" dirty="0" smtClean="0">
                <a:latin typeface="Arial" pitchFamily="34" charset="0"/>
                <a:cs typeface="Arial" pitchFamily="34" charset="0"/>
              </a:rPr>
              <a:t>Προδιαγραφή </a:t>
            </a:r>
            <a:r>
              <a:rPr lang="el-GR" sz="2900" dirty="0" smtClean="0">
                <a:latin typeface="Arial" pitchFamily="34" charset="0"/>
                <a:cs typeface="Arial" pitchFamily="34" charset="0"/>
              </a:rPr>
              <a:t>ατόμου </a:t>
            </a:r>
          </a:p>
          <a:p>
            <a:pPr marL="514350" indent="-514350">
              <a:spcAft>
                <a:spcPts val="600"/>
              </a:spcAft>
              <a:buClr>
                <a:srgbClr val="FF6600"/>
              </a:buClr>
              <a:buSzPct val="90000"/>
              <a:buFont typeface="+mj-lt"/>
              <a:buAutoNum type="arabicPeriod"/>
            </a:pPr>
            <a:endParaRPr lang="el-GR" sz="2900" dirty="0">
              <a:latin typeface="Arial" pitchFamily="34" charset="0"/>
              <a:cs typeface="Arial" pitchFamily="34" charset="0"/>
            </a:endParaRPr>
          </a:p>
        </p:txBody>
      </p:sp>
      <p:sp>
        <p:nvSpPr>
          <p:cNvPr id="6" name="Footer Placeholder 5"/>
          <p:cNvSpPr>
            <a:spLocks noGrp="1"/>
          </p:cNvSpPr>
          <p:nvPr>
            <p:ph type="ftr" sz="quarter" idx="11"/>
            <p:custDataLst>
              <p:tags r:id="rId5"/>
            </p:custDataLst>
          </p:nvPr>
        </p:nvSpPr>
        <p:spPr/>
        <p:txBody>
          <a:bodyPr/>
          <a:lstStyle/>
          <a:p>
            <a:endParaRPr lang="el-GR"/>
          </a:p>
        </p:txBody>
      </p:sp>
      <p:sp>
        <p:nvSpPr>
          <p:cNvPr id="5" name="Slide Number Placeholder 4"/>
          <p:cNvSpPr>
            <a:spLocks noGrp="1"/>
          </p:cNvSpPr>
          <p:nvPr>
            <p:ph type="sldNum" sz="quarter" idx="12"/>
            <p:custDataLst>
              <p:tags r:id="rId6"/>
            </p:custDataLst>
          </p:nvPr>
        </p:nvSpPr>
        <p:spPr/>
        <p:txBody>
          <a:bodyPr/>
          <a:lstStyle/>
          <a:p>
            <a:fld id="{FF54B3E2-F008-4CCC-A39B-2A5AB36CC58C}" type="slidenum">
              <a:rPr lang="el-GR" smtClean="0"/>
              <a:pPr/>
              <a:t>18</a:t>
            </a:fld>
            <a:endParaRPr lang="el-GR"/>
          </a:p>
        </p:txBody>
      </p:sp>
      <p:pic>
        <p:nvPicPr>
          <p:cNvPr id="7" name="Picture 16" descr="job-descriptions"/>
          <p:cNvPicPr>
            <a:picLocks noChangeAspect="1" noChangeArrowheads="1"/>
          </p:cNvPicPr>
          <p:nvPr>
            <p:custDataLst>
              <p:tags r:id="rId7"/>
            </p:custDataLst>
          </p:nvPr>
        </p:nvPicPr>
        <p:blipFill>
          <a:blip r:embed="rId10" cstate="print"/>
          <a:srcRect/>
          <a:stretch>
            <a:fillRect/>
          </a:stretch>
        </p:blipFill>
        <p:spPr bwMode="auto">
          <a:xfrm>
            <a:off x="5364088" y="1484784"/>
            <a:ext cx="3312368" cy="4320480"/>
          </a:xfrm>
          <a:prstGeom prst="rect">
            <a:avLst/>
          </a:prstGeom>
          <a:noFill/>
          <a:ln w="9525">
            <a:noFill/>
            <a:miter lim="800000"/>
            <a:headEnd/>
            <a:tailEnd/>
          </a:ln>
        </p:spPr>
      </p:pic>
      <p:graphicFrame>
        <p:nvGraphicFramePr>
          <p:cNvPr id="326668" name="Object 12"/>
          <p:cNvGraphicFramePr>
            <a:graphicFrameLocks noChangeAspect="1"/>
          </p:cNvGraphicFramePr>
          <p:nvPr>
            <p:extLst>
              <p:ext uri="{D42A27DB-BD31-4B8C-83A1-F6EECF244321}">
                <p14:modId xmlns:p14="http://schemas.microsoft.com/office/powerpoint/2010/main" val="1940145310"/>
              </p:ext>
            </p:extLst>
          </p:nvPr>
        </p:nvGraphicFramePr>
        <p:xfrm>
          <a:off x="683568" y="3717032"/>
          <a:ext cx="3168352" cy="2520503"/>
        </p:xfrm>
        <a:graphic>
          <a:graphicData uri="http://schemas.openxmlformats.org/presentationml/2006/ole">
            <mc:AlternateContent xmlns:mc="http://schemas.openxmlformats.org/markup-compatibility/2006">
              <mc:Choice xmlns:v="urn:schemas-microsoft-com:vml" Requires="v">
                <p:oleObj spid="_x0000_s2089" name="Photo Editor Photo" r:id="rId11" imgW="914286" imgH="914286" progId="">
                  <p:embed/>
                </p:oleObj>
              </mc:Choice>
              <mc:Fallback>
                <p:oleObj name="Photo Editor Photo" r:id="rId11" imgW="914286" imgH="914286" progId="">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568" y="3717032"/>
                        <a:ext cx="3168352" cy="2520503"/>
                      </a:xfrm>
                      <a:prstGeom prst="rect">
                        <a:avLst/>
                      </a:prstGeom>
                      <a:noFill/>
                      <a:ln>
                        <a:noFill/>
                      </a:ln>
                      <a:effectLs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3970784" cy="850106"/>
          </a:xfrm>
          <a:solidFill>
            <a:srgbClr val="FF0000"/>
          </a:solidFill>
        </p:spPr>
        <p:txBody>
          <a:bodyPr>
            <a:noAutofit/>
          </a:bodyPr>
          <a:lstStyle/>
          <a:p>
            <a:pPr lvl="3" algn="l" rtl="0">
              <a:spcBef>
                <a:spcPct val="0"/>
              </a:spcBef>
            </a:pPr>
            <a:r>
              <a:rPr lang="el-GR" sz="3000" b="1" dirty="0" smtClean="0">
                <a:solidFill>
                  <a:schemeClr val="bg1"/>
                </a:solidFill>
                <a:latin typeface="Arial" pitchFamily="34" charset="0"/>
                <a:cs typeface="Arial" pitchFamily="34" charset="0"/>
              </a:rPr>
              <a:t>Ομαδική άσκηση  </a:t>
            </a:r>
            <a:endParaRPr lang="el-GR" sz="3000" b="1" dirty="0">
              <a:solidFill>
                <a:schemeClr val="bg1"/>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19</a:t>
            </a:fld>
            <a:endParaRPr lang="el-GR"/>
          </a:p>
        </p:txBody>
      </p:sp>
      <p:pic>
        <p:nvPicPr>
          <p:cNvPr id="8" name="Picture 6" descr="j0438650[1]"/>
          <p:cNvPicPr>
            <a:picLocks noChangeAspect="1" noChangeArrowheads="1"/>
          </p:cNvPicPr>
          <p:nvPr>
            <p:custDataLst>
              <p:tags r:id="rId5"/>
            </p:custDataLst>
          </p:nvPr>
        </p:nvPicPr>
        <p:blipFill>
          <a:blip r:embed="rId10" cstate="print"/>
          <a:srcRect/>
          <a:stretch>
            <a:fillRect/>
          </a:stretch>
        </p:blipFill>
        <p:spPr bwMode="auto">
          <a:xfrm>
            <a:off x="5076056" y="260648"/>
            <a:ext cx="3456682" cy="5738210"/>
          </a:xfrm>
          <a:prstGeom prst="rect">
            <a:avLst/>
          </a:prstGeom>
          <a:noFill/>
          <a:ln w="9525">
            <a:noFill/>
            <a:miter lim="800000"/>
            <a:headEnd/>
            <a:tailEnd/>
          </a:ln>
        </p:spPr>
      </p:pic>
      <p:sp>
        <p:nvSpPr>
          <p:cNvPr id="11" name="Round Diagonal Corner Rectangle 10"/>
          <p:cNvSpPr/>
          <p:nvPr>
            <p:custDataLst>
              <p:tags r:id="rId6"/>
            </p:custDataLst>
          </p:nvPr>
        </p:nvSpPr>
        <p:spPr>
          <a:xfrm>
            <a:off x="467544" y="1782257"/>
            <a:ext cx="2160240" cy="72008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700" dirty="0" smtClean="0">
                <a:solidFill>
                  <a:schemeClr val="tx1"/>
                </a:solidFill>
                <a:latin typeface="Arial" pitchFamily="34" charset="0"/>
                <a:cs typeface="Arial" pitchFamily="34" charset="0"/>
              </a:rPr>
              <a:t>Καθήκοντα</a:t>
            </a:r>
            <a:endParaRPr lang="el-GR" sz="2700" dirty="0">
              <a:solidFill>
                <a:schemeClr val="tx1"/>
              </a:solidFill>
              <a:latin typeface="Arial" pitchFamily="34" charset="0"/>
              <a:cs typeface="Arial" pitchFamily="34" charset="0"/>
            </a:endParaRPr>
          </a:p>
        </p:txBody>
      </p:sp>
      <p:sp>
        <p:nvSpPr>
          <p:cNvPr id="12" name="Round Diagonal Corner Rectangle 11"/>
          <p:cNvSpPr/>
          <p:nvPr>
            <p:custDataLst>
              <p:tags r:id="rId7"/>
            </p:custDataLst>
          </p:nvPr>
        </p:nvSpPr>
        <p:spPr>
          <a:xfrm>
            <a:off x="398024" y="4149080"/>
            <a:ext cx="2190887" cy="72008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700" dirty="0" smtClean="0">
                <a:solidFill>
                  <a:schemeClr val="tx1"/>
                </a:solidFill>
                <a:latin typeface="Arial" pitchFamily="34" charset="0"/>
                <a:cs typeface="Arial" pitchFamily="34" charset="0"/>
              </a:rPr>
              <a:t>Προσόντα</a:t>
            </a:r>
            <a:endParaRPr lang="el-GR" sz="2700" dirty="0">
              <a:solidFill>
                <a:schemeClr val="tx1"/>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6553200" y="6356350"/>
            <a:ext cx="2133600" cy="365125"/>
          </a:xfrm>
          <a:prstGeom prst="rect">
            <a:avLst/>
          </a:prstGeom>
        </p:spPr>
        <p:txBody>
          <a:bodyPr/>
          <a:lstStyle/>
          <a:p>
            <a:fld id="{FF54B3E2-F008-4CCC-A39B-2A5AB36CC58C}" type="slidenum">
              <a:rPr lang="el-GR" smtClean="0"/>
              <a:pPr/>
              <a:t>2</a:t>
            </a:fld>
            <a:endParaRPr lang="el-GR"/>
          </a:p>
        </p:txBody>
      </p:sp>
      <p:pic>
        <p:nvPicPr>
          <p:cNvPr id="8" name="Picture 2" descr="https://scontent-a-fra.xx.fbcdn.net/hphotos-prn1/t1.0-9/1017729_652557734781649_10933981_n.jpg"/>
          <p:cNvPicPr>
            <a:picLocks noChangeAspect="1" noChangeArrowheads="1"/>
          </p:cNvPicPr>
          <p:nvPr/>
        </p:nvPicPr>
        <p:blipFill>
          <a:blip r:embed="rId3" cstate="print"/>
          <a:srcRect/>
          <a:stretch>
            <a:fillRect/>
          </a:stretch>
        </p:blipFill>
        <p:spPr bwMode="auto">
          <a:xfrm>
            <a:off x="0" y="0"/>
            <a:ext cx="9144000" cy="6216732"/>
          </a:xfrm>
          <a:prstGeom prst="rect">
            <a:avLst/>
          </a:prstGeom>
          <a:noFill/>
        </p:spPr>
      </p:pic>
    </p:spTree>
    <p:extLst>
      <p:ext uri="{BB962C8B-B14F-4D97-AF65-F5344CB8AC3E}">
        <p14:creationId xmlns:p14="http://schemas.microsoft.com/office/powerpoint/2010/main" val="3325772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Clipart - caricature, cartoon, &#10;comic, figure, &#10;personage, character, &#10;role. fotosearch &#10;- search clipart, &#10;illustration, &#10;drawings and vector &#10;eps graphics images"/>
          <p:cNvPicPr>
            <a:picLocks noChangeAspect="1" noChangeArrowheads="1"/>
          </p:cNvPicPr>
          <p:nvPr>
            <p:custDataLst>
              <p:tags r:id="rId2"/>
            </p:custDataLst>
          </p:nvPr>
        </p:nvPicPr>
        <p:blipFill>
          <a:blip r:embed="rId8" cstate="print"/>
          <a:srcRect/>
          <a:stretch>
            <a:fillRect/>
          </a:stretch>
        </p:blipFill>
        <p:spPr bwMode="auto">
          <a:xfrm>
            <a:off x="539552" y="1412776"/>
            <a:ext cx="8208912" cy="4680520"/>
          </a:xfrm>
          <a:prstGeom prst="rect">
            <a:avLst/>
          </a:prstGeom>
          <a:noFill/>
          <a:ln w="9525">
            <a:noFill/>
            <a:miter lim="800000"/>
            <a:headEnd/>
            <a:tailEnd/>
          </a:ln>
        </p:spPr>
      </p:pic>
      <p:sp>
        <p:nvSpPr>
          <p:cNvPr id="2" name="Title 1"/>
          <p:cNvSpPr>
            <a:spLocks noGrp="1"/>
          </p:cNvSpPr>
          <p:nvPr>
            <p:ph type="title"/>
            <p:custDataLst>
              <p:tags r:id="rId3"/>
            </p:custDataLst>
          </p:nvPr>
        </p:nvSpPr>
        <p:spPr>
          <a:xfrm rot="20713409">
            <a:off x="349188" y="1030578"/>
            <a:ext cx="8229600" cy="1143000"/>
          </a:xfrm>
        </p:spPr>
        <p:txBody>
          <a:bodyPr>
            <a:noAutofit/>
          </a:bodyPr>
          <a:lstStyle/>
          <a:p>
            <a:pPr lvl="3" algn="l" rtl="0">
              <a:spcBef>
                <a:spcPct val="0"/>
              </a:spcBef>
            </a:pPr>
            <a:r>
              <a:rPr lang="el-GR" sz="3000" b="1" dirty="0" smtClean="0">
                <a:solidFill>
                  <a:srgbClr val="FF6600"/>
                </a:solidFill>
              </a:rPr>
              <a:t>το πιο </a:t>
            </a:r>
            <a:r>
              <a:rPr lang="el-GR" sz="3000" b="1" u="sng" dirty="0" smtClean="0">
                <a:solidFill>
                  <a:srgbClr val="FF6600"/>
                </a:solidFill>
              </a:rPr>
              <a:t>κατάλληλο</a:t>
            </a:r>
            <a:r>
              <a:rPr lang="el-GR" sz="3000" b="1" dirty="0" smtClean="0">
                <a:solidFill>
                  <a:srgbClr val="FF6600"/>
                </a:solidFill>
              </a:rPr>
              <a:t> άτομο για τη θέση</a:t>
            </a:r>
            <a:r>
              <a:rPr lang="en-GB" sz="3000" b="1" dirty="0" smtClean="0">
                <a:solidFill>
                  <a:srgbClr val="FF6600"/>
                </a:solidFill>
              </a:rPr>
              <a:t>;</a:t>
            </a:r>
            <a:r>
              <a:rPr lang="el-GR" sz="3000" b="1" dirty="0" smtClean="0">
                <a:solidFill>
                  <a:srgbClr val="FF6600"/>
                </a:solidFill>
              </a:rPr>
              <a:t> </a:t>
            </a:r>
            <a:endParaRPr lang="el-GR" sz="3000" b="1"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20</a:t>
            </a:fld>
            <a:endParaRPr lang="el-G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reviews.123rf.com/images/harishmarnad/harishmarnad1303/harishmarnad130300008/18562500-Concept-Illustration-of-Best-Choice-Row-of-candidates-or-employers-or-people-with-a-single-candidate-Stock-Vecto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Autofit/>
          </a:bodyPr>
          <a:lstStyle/>
          <a:p>
            <a:pPr lvl="3" algn="l" rtl="0">
              <a:spcBef>
                <a:spcPct val="0"/>
              </a:spcBef>
            </a:pPr>
            <a:r>
              <a:rPr lang="el-GR" sz="3000" b="1" dirty="0" smtClean="0">
                <a:solidFill>
                  <a:srgbClr val="FF0000"/>
                </a:solidFill>
                <a:latin typeface="Arial" pitchFamily="34" charset="0"/>
                <a:cs typeface="Arial" pitchFamily="34" charset="0"/>
              </a:rPr>
              <a:t>Καταλληλότητα</a:t>
            </a:r>
            <a:r>
              <a:rPr lang="el-GR" sz="3000" b="1" dirty="0" smtClean="0">
                <a:solidFill>
                  <a:srgbClr val="FF6600"/>
                </a:solidFill>
                <a:latin typeface="Arial" pitchFamily="34" charset="0"/>
                <a:cs typeface="Arial" pitchFamily="34" charset="0"/>
              </a:rPr>
              <a:t> </a:t>
            </a:r>
            <a:endParaRPr lang="el-GR" sz="3000" b="1"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21</a:t>
            </a:fld>
            <a:endParaRPr lang="el-GR"/>
          </a:p>
        </p:txBody>
      </p:sp>
      <p:sp>
        <p:nvSpPr>
          <p:cNvPr id="4" name="Rectangle 3"/>
          <p:cNvSpPr/>
          <p:nvPr/>
        </p:nvSpPr>
        <p:spPr>
          <a:xfrm>
            <a:off x="5076056" y="4149080"/>
            <a:ext cx="4176464" cy="2785378"/>
          </a:xfrm>
          <a:prstGeom prst="rect">
            <a:avLst/>
          </a:prstGeom>
        </p:spPr>
        <p:txBody>
          <a:bodyPr wrap="square">
            <a:spAutoFit/>
          </a:bodyPr>
          <a:lstStyle/>
          <a:p>
            <a:pPr marL="457200" indent="-457200">
              <a:spcBef>
                <a:spcPts val="600"/>
              </a:spcBef>
              <a:spcAft>
                <a:spcPts val="600"/>
              </a:spcAft>
              <a:buClr>
                <a:srgbClr val="C00000"/>
              </a:buClr>
              <a:buSzPct val="92000"/>
              <a:buFont typeface="+mj-lt"/>
              <a:buAutoNum type="arabicPeriod"/>
            </a:pPr>
            <a:r>
              <a:rPr lang="el-GR" sz="2700" dirty="0">
                <a:latin typeface="Arial" pitchFamily="34" charset="0"/>
                <a:cs typeface="Arial" pitchFamily="34" charset="0"/>
              </a:rPr>
              <a:t>Γνώσεις και ικανότητες </a:t>
            </a:r>
          </a:p>
          <a:p>
            <a:pPr marL="457200" indent="-457200">
              <a:spcBef>
                <a:spcPts val="600"/>
              </a:spcBef>
              <a:spcAft>
                <a:spcPts val="600"/>
              </a:spcAft>
              <a:buClr>
                <a:srgbClr val="C00000"/>
              </a:buClr>
              <a:buSzPct val="92000"/>
              <a:buFont typeface="+mj-lt"/>
              <a:buAutoNum type="arabicPeriod"/>
            </a:pPr>
            <a:r>
              <a:rPr lang="el-GR" sz="2700" dirty="0">
                <a:latin typeface="Arial" pitchFamily="34" charset="0"/>
                <a:cs typeface="Arial" pitchFamily="34" charset="0"/>
              </a:rPr>
              <a:t>Προσωπικότητα </a:t>
            </a:r>
          </a:p>
          <a:p>
            <a:pPr marL="457200" indent="-457200">
              <a:spcBef>
                <a:spcPts val="600"/>
              </a:spcBef>
              <a:spcAft>
                <a:spcPts val="600"/>
              </a:spcAft>
              <a:buClr>
                <a:srgbClr val="C00000"/>
              </a:buClr>
              <a:buSzPct val="92000"/>
              <a:buFont typeface="+mj-lt"/>
              <a:buAutoNum type="arabicPeriod"/>
            </a:pPr>
            <a:r>
              <a:rPr lang="el-GR" sz="2700" dirty="0">
                <a:latin typeface="Arial" pitchFamily="34" charset="0"/>
                <a:cs typeface="Arial" pitchFamily="34" charset="0"/>
              </a:rPr>
              <a:t>Παρακίνηση – Κίνητρα  </a:t>
            </a:r>
          </a:p>
          <a:p>
            <a:pPr marL="457200" indent="-457200">
              <a:spcBef>
                <a:spcPts val="600"/>
              </a:spcBef>
              <a:spcAft>
                <a:spcPts val="600"/>
              </a:spcAft>
              <a:buClr>
                <a:srgbClr val="C00000"/>
              </a:buClr>
              <a:buSzPct val="92000"/>
              <a:buFont typeface="+mj-lt"/>
              <a:buAutoNum type="arabicPeriod"/>
            </a:pPr>
            <a:r>
              <a:rPr lang="el-GR" sz="2700" dirty="0">
                <a:latin typeface="Arial" pitchFamily="34" charset="0"/>
                <a:cs typeface="Arial" pitchFamily="34" charset="0"/>
              </a:rPr>
              <a:t>Προσαρμοστικότητα </a:t>
            </a:r>
          </a:p>
          <a:p>
            <a:pPr marL="457200" indent="-457200">
              <a:spcBef>
                <a:spcPts val="600"/>
              </a:spcBef>
              <a:spcAft>
                <a:spcPts val="600"/>
              </a:spcAft>
              <a:buClr>
                <a:srgbClr val="C00000"/>
              </a:buClr>
              <a:buSzPct val="92000"/>
              <a:buFont typeface="+mj-lt"/>
              <a:buAutoNum type="arabicPeriod"/>
            </a:pPr>
            <a:r>
              <a:rPr lang="el-GR" sz="2700" dirty="0">
                <a:latin typeface="Arial" pitchFamily="34" charset="0"/>
                <a:cs typeface="Arial" pitchFamily="34" charset="0"/>
              </a:rPr>
              <a:t>Προοπτική     </a:t>
            </a:r>
          </a:p>
        </p:txBody>
      </p:sp>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22114"/>
          </a:xfrm>
          <a:scene3d>
            <a:camera prst="perspectiveFront"/>
            <a:lightRig rig="threePt" dir="t"/>
          </a:scene3d>
        </p:spPr>
        <p:txBody>
          <a:bodyPr>
            <a:noAutofit/>
          </a:bodyPr>
          <a:lstStyle/>
          <a:p>
            <a:pPr lvl="3" algn="l" rtl="0">
              <a:spcBef>
                <a:spcPct val="0"/>
              </a:spcBef>
            </a:pPr>
            <a:r>
              <a:rPr lang="el-GR" sz="3300" dirty="0" smtClean="0">
                <a:solidFill>
                  <a:srgbClr val="FF3300"/>
                </a:solidFill>
                <a:latin typeface="Arial" pitchFamily="34" charset="0"/>
                <a:cs typeface="Arial" pitchFamily="34" charset="0"/>
              </a:rPr>
              <a:t>Δομή συνέντευξης επιλογής </a:t>
            </a:r>
            <a:endParaRPr lang="el-GR" sz="3300" dirty="0">
              <a:solidFill>
                <a:srgbClr val="FF33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22</a:t>
            </a:fld>
            <a:endParaRPr lang="el-GR"/>
          </a:p>
        </p:txBody>
      </p:sp>
      <p:graphicFrame>
        <p:nvGraphicFramePr>
          <p:cNvPr id="7" name="Table 6"/>
          <p:cNvGraphicFramePr>
            <a:graphicFrameLocks noGrp="1"/>
          </p:cNvGraphicFramePr>
          <p:nvPr/>
        </p:nvGraphicFramePr>
        <p:xfrm>
          <a:off x="539552" y="1556792"/>
          <a:ext cx="8352928" cy="4692541"/>
        </p:xfrm>
        <a:graphic>
          <a:graphicData uri="http://schemas.openxmlformats.org/drawingml/2006/table">
            <a:tbl>
              <a:tblPr/>
              <a:tblGrid>
                <a:gridCol w="1538697"/>
                <a:gridCol w="3357847"/>
                <a:gridCol w="3456384"/>
              </a:tblGrid>
              <a:tr h="232229">
                <a:tc>
                  <a:txBody>
                    <a:bodyPr/>
                    <a:lstStyle/>
                    <a:p>
                      <a:pPr algn="just">
                        <a:lnSpc>
                          <a:spcPct val="115000"/>
                        </a:lnSpc>
                        <a:spcAft>
                          <a:spcPts val="0"/>
                        </a:spcAft>
                      </a:pPr>
                      <a:r>
                        <a:rPr lang="el-GR" sz="1800" b="1" dirty="0">
                          <a:latin typeface="Arial"/>
                          <a:ea typeface="Times New Roman"/>
                          <a:cs typeface="Times New Roman"/>
                        </a:rPr>
                        <a:t>ΣΤΑΔΙΟ</a:t>
                      </a:r>
                      <a:endParaRPr lang="el-GR" sz="120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l-GR" sz="1800" b="1" dirty="0">
                          <a:latin typeface="Arial"/>
                          <a:ea typeface="Times New Roman"/>
                          <a:cs typeface="Times New Roman"/>
                        </a:rPr>
                        <a:t>ΣΚΟΠΟΣ</a:t>
                      </a:r>
                      <a:endParaRPr lang="el-GR" sz="120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l-GR" sz="1800" b="1" dirty="0">
                          <a:latin typeface="Arial"/>
                          <a:ea typeface="Times New Roman"/>
                          <a:cs typeface="Times New Roman"/>
                        </a:rPr>
                        <a:t>ΕΝΕΡΓΕΙΕΣ</a:t>
                      </a:r>
                      <a:endParaRPr lang="el-GR" sz="120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547396">
                <a:tc>
                  <a:txBody>
                    <a:bodyPr/>
                    <a:lstStyle/>
                    <a:p>
                      <a:pPr algn="just">
                        <a:lnSpc>
                          <a:spcPct val="115000"/>
                        </a:lnSpc>
                        <a:spcAft>
                          <a:spcPts val="0"/>
                        </a:spcAft>
                      </a:pPr>
                      <a:endParaRPr lang="el-GR" sz="1800" b="1" dirty="0">
                        <a:latin typeface="Arial"/>
                        <a:ea typeface="Times New Roman"/>
                        <a:cs typeface="Times New Roman"/>
                      </a:endParaRPr>
                    </a:p>
                    <a:p>
                      <a:pPr algn="just">
                        <a:lnSpc>
                          <a:spcPct val="115000"/>
                        </a:lnSpc>
                        <a:spcAft>
                          <a:spcPts val="0"/>
                        </a:spcAft>
                      </a:pPr>
                      <a:r>
                        <a:rPr lang="el-GR" sz="1800" b="1" dirty="0">
                          <a:latin typeface="Arial"/>
                          <a:ea typeface="Times New Roman"/>
                          <a:cs typeface="Times New Roman"/>
                        </a:rPr>
                        <a:t>ΑΝΟΙΓΜΑ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endParaRPr lang="el-GR" sz="1800" b="0" dirty="0">
                        <a:latin typeface="Arial"/>
                        <a:ea typeface="Times New Roman"/>
                        <a:cs typeface="Times New Roman"/>
                      </a:endParaRPr>
                    </a:p>
                    <a:p>
                      <a:pPr algn="l">
                        <a:lnSpc>
                          <a:spcPct val="100000"/>
                        </a:lnSpc>
                        <a:spcAft>
                          <a:spcPts val="0"/>
                        </a:spcAft>
                      </a:pPr>
                      <a:r>
                        <a:rPr lang="el-GR" sz="1800" b="0" dirty="0">
                          <a:latin typeface="Arial"/>
                          <a:ea typeface="Times New Roman"/>
                          <a:cs typeface="Times New Roman"/>
                        </a:rPr>
                        <a:t>Προσαρμογή και εξοικείωση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a:latin typeface="Arial"/>
                          <a:ea typeface="Times New Roman"/>
                          <a:cs typeface="Times New Roman"/>
                        </a:rPr>
                        <a:t>Γνωριμία με υποψήφιο και επεξήγηση της διαδικασίας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7396">
                <a:tc rowSpan="3">
                  <a:txBody>
                    <a:bodyPr/>
                    <a:lstStyle/>
                    <a:p>
                      <a:pPr algn="just">
                        <a:lnSpc>
                          <a:spcPct val="115000"/>
                        </a:lnSpc>
                        <a:spcAft>
                          <a:spcPts val="0"/>
                        </a:spcAft>
                      </a:pPr>
                      <a:endParaRPr lang="el-GR" sz="1800" b="1" dirty="0">
                        <a:latin typeface="Arial"/>
                        <a:ea typeface="Times New Roman"/>
                        <a:cs typeface="Times New Roman"/>
                      </a:endParaRPr>
                    </a:p>
                    <a:p>
                      <a:pPr algn="just">
                        <a:lnSpc>
                          <a:spcPct val="115000"/>
                        </a:lnSpc>
                        <a:spcAft>
                          <a:spcPts val="0"/>
                        </a:spcAft>
                      </a:pPr>
                      <a:endParaRPr lang="el-GR" sz="1800" b="1" dirty="0" smtClean="0">
                        <a:solidFill>
                          <a:srgbClr val="FF0000"/>
                        </a:solidFill>
                        <a:latin typeface="Arial"/>
                        <a:ea typeface="Times New Roman"/>
                        <a:cs typeface="Times New Roman"/>
                      </a:endParaRPr>
                    </a:p>
                    <a:p>
                      <a:pPr algn="just">
                        <a:lnSpc>
                          <a:spcPct val="115000"/>
                        </a:lnSpc>
                        <a:spcAft>
                          <a:spcPts val="0"/>
                        </a:spcAft>
                      </a:pPr>
                      <a:r>
                        <a:rPr lang="el-GR" sz="1800" b="1" dirty="0" smtClean="0">
                          <a:solidFill>
                            <a:schemeClr val="tx1"/>
                          </a:solidFill>
                          <a:latin typeface="Arial"/>
                          <a:ea typeface="Times New Roman"/>
                          <a:cs typeface="Times New Roman"/>
                        </a:rPr>
                        <a:t>ΚΥΡΙΩΣ </a:t>
                      </a:r>
                      <a:r>
                        <a:rPr lang="el-GR" sz="1800" b="1" dirty="0">
                          <a:solidFill>
                            <a:schemeClr val="tx1"/>
                          </a:solidFill>
                          <a:latin typeface="Arial"/>
                          <a:ea typeface="Times New Roman"/>
                          <a:cs typeface="Times New Roman"/>
                        </a:rPr>
                        <a:t>ΜΕΡΟΣ</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a:latin typeface="Arial"/>
                          <a:ea typeface="Times New Roman"/>
                          <a:cs typeface="Times New Roman"/>
                        </a:rPr>
                        <a:t>Συλλογή των απαιτούμενων </a:t>
                      </a:r>
                      <a:r>
                        <a:rPr lang="el-GR" sz="1800" b="0" dirty="0" smtClean="0">
                          <a:latin typeface="Arial"/>
                          <a:ea typeface="Times New Roman"/>
                          <a:cs typeface="Times New Roman"/>
                        </a:rPr>
                        <a:t>πληροφοριών για τον</a:t>
                      </a:r>
                      <a:r>
                        <a:rPr lang="el-GR" sz="1800" b="0" baseline="0" dirty="0" smtClean="0">
                          <a:latin typeface="Arial"/>
                          <a:ea typeface="Times New Roman"/>
                          <a:cs typeface="Times New Roman"/>
                        </a:rPr>
                        <a:t> / την Υποψήφιο / α</a:t>
                      </a:r>
                      <a:endParaRPr lang="el-GR" sz="1800" b="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a:latin typeface="Arial"/>
                          <a:ea typeface="Times New Roman"/>
                          <a:cs typeface="Times New Roman"/>
                        </a:rPr>
                        <a:t>Ανασκόπηση Βιογραφικού</a:t>
                      </a:r>
                    </a:p>
                    <a:p>
                      <a:pPr algn="l">
                        <a:lnSpc>
                          <a:spcPct val="100000"/>
                        </a:lnSpc>
                        <a:spcAft>
                          <a:spcPts val="0"/>
                        </a:spcAft>
                      </a:pPr>
                      <a:r>
                        <a:rPr lang="el-GR" sz="1800" b="1" dirty="0" smtClean="0">
                          <a:latin typeface="Arial"/>
                          <a:ea typeface="Times New Roman"/>
                          <a:cs typeface="Times New Roman"/>
                        </a:rPr>
                        <a:t>Ερωτήσεις</a:t>
                      </a:r>
                    </a:p>
                    <a:p>
                      <a:pPr algn="l">
                        <a:lnSpc>
                          <a:spcPct val="100000"/>
                        </a:lnSpc>
                        <a:spcAft>
                          <a:spcPts val="0"/>
                        </a:spcAft>
                      </a:pPr>
                      <a:r>
                        <a:rPr lang="el-GR" sz="1800" b="0" dirty="0" smtClean="0">
                          <a:latin typeface="Arial"/>
                          <a:ea typeface="Times New Roman"/>
                          <a:cs typeface="Times New Roman"/>
                        </a:rPr>
                        <a:t>Ακρόαση</a:t>
                      </a:r>
                      <a:endParaRPr lang="el-GR" sz="1800" b="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29861">
                <a:tc vMerge="1">
                  <a:txBody>
                    <a:bodyPr/>
                    <a:lstStyle/>
                    <a:p>
                      <a:endParaRPr lang="el-G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0" dirty="0" smtClean="0">
                          <a:latin typeface="Arial"/>
                          <a:ea typeface="Times New Roman"/>
                          <a:cs typeface="Times New Roman"/>
                        </a:rPr>
                        <a:t>Ενημέρωση</a:t>
                      </a:r>
                      <a:r>
                        <a:rPr lang="el-GR" sz="1800" b="0" baseline="0" dirty="0" smtClean="0">
                          <a:latin typeface="Arial"/>
                          <a:ea typeface="Times New Roman"/>
                          <a:cs typeface="Times New Roman"/>
                        </a:rPr>
                        <a:t> υποψηφίου </a:t>
                      </a:r>
                      <a:r>
                        <a:rPr lang="el-GR" sz="1800" b="0" dirty="0" smtClean="0">
                          <a:latin typeface="Arial"/>
                          <a:ea typeface="Times New Roman"/>
                          <a:cs typeface="Times New Roman"/>
                        </a:rPr>
                        <a:t>από τον Αξιολογητή</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smtClean="0">
                          <a:latin typeface="Arial"/>
                          <a:ea typeface="Times New Roman"/>
                          <a:cs typeface="Times New Roman"/>
                        </a:rPr>
                        <a:t>Παροχή πληροφοριών για τη θέση και τον οργανισμό</a:t>
                      </a:r>
                      <a:endParaRPr lang="el-GR" sz="1800" b="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7396">
                <a:tc vMerge="1">
                  <a:txBody>
                    <a:bodyPr/>
                    <a:lstStyle/>
                    <a:p>
                      <a:endParaRPr lang="el-GR"/>
                    </a:p>
                  </a:txBody>
                  <a:tcPr/>
                </a:tc>
                <a:tc>
                  <a:txBody>
                    <a:bodyPr/>
                    <a:lstStyle/>
                    <a:p>
                      <a:pPr algn="l">
                        <a:lnSpc>
                          <a:spcPct val="100000"/>
                        </a:lnSpc>
                        <a:spcAft>
                          <a:spcPts val="0"/>
                        </a:spcAft>
                      </a:pPr>
                      <a:r>
                        <a:rPr lang="el-GR" sz="1800" b="0" dirty="0" smtClean="0">
                          <a:latin typeface="Arial"/>
                          <a:ea typeface="Times New Roman"/>
                          <a:cs typeface="Times New Roman"/>
                        </a:rPr>
                        <a:t>Αμφίδρομη επικοινωνία</a:t>
                      </a:r>
                      <a:endParaRPr lang="el-GR" sz="1800" b="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smtClean="0">
                          <a:latin typeface="Arial"/>
                          <a:ea typeface="Times New Roman"/>
                          <a:cs typeface="Times New Roman"/>
                        </a:rPr>
                        <a:t>Υποβολή ερωτήσεων από τον Υποψήφιο</a:t>
                      </a:r>
                      <a:endParaRPr lang="el-GR" sz="1800" b="0"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7396">
                <a:tc>
                  <a:txBody>
                    <a:bodyPr/>
                    <a:lstStyle/>
                    <a:p>
                      <a:pPr algn="just">
                        <a:lnSpc>
                          <a:spcPct val="115000"/>
                        </a:lnSpc>
                        <a:spcAft>
                          <a:spcPts val="0"/>
                        </a:spcAft>
                      </a:pPr>
                      <a:r>
                        <a:rPr lang="el-GR" sz="1800" b="1" dirty="0" smtClean="0">
                          <a:latin typeface="Arial"/>
                          <a:ea typeface="Times New Roman"/>
                          <a:cs typeface="Times New Roman"/>
                        </a:rPr>
                        <a:t>ΚΛΕΙΣΙΜΟ</a:t>
                      </a:r>
                      <a:endParaRPr lang="el-GR" sz="1800" b="1"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smtClean="0">
                          <a:latin typeface="Arial"/>
                          <a:ea typeface="Times New Roman"/>
                          <a:cs typeface="Times New Roman"/>
                        </a:rPr>
                        <a:t>Ενημέρωση </a:t>
                      </a:r>
                      <a:r>
                        <a:rPr lang="el-GR" sz="1800" b="0" dirty="0">
                          <a:latin typeface="Arial"/>
                          <a:ea typeface="Times New Roman"/>
                          <a:cs typeface="Times New Roman"/>
                        </a:rPr>
                        <a:t>για τη διαδικασία</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smtClean="0">
                          <a:latin typeface="Arial"/>
                          <a:ea typeface="Times New Roman"/>
                          <a:cs typeface="Times New Roman"/>
                        </a:rPr>
                        <a:t>Κάρτα </a:t>
                      </a:r>
                      <a:r>
                        <a:rPr lang="el-GR" sz="1800" b="0" dirty="0">
                          <a:latin typeface="Arial"/>
                          <a:ea typeface="Times New Roman"/>
                          <a:cs typeface="Times New Roman"/>
                        </a:rPr>
                        <a:t>και χαιρετισμός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2327">
                <a:tc>
                  <a:txBody>
                    <a:bodyPr/>
                    <a:lstStyle/>
                    <a:p>
                      <a:pPr algn="just">
                        <a:lnSpc>
                          <a:spcPct val="115000"/>
                        </a:lnSpc>
                        <a:spcAft>
                          <a:spcPts val="0"/>
                        </a:spcAft>
                      </a:pPr>
                      <a:endParaRPr lang="el-GR" sz="1800" b="1" dirty="0">
                        <a:latin typeface="Arial"/>
                        <a:ea typeface="Times New Roman"/>
                        <a:cs typeface="Times New Roman"/>
                      </a:endParaRPr>
                    </a:p>
                    <a:p>
                      <a:pPr algn="just">
                        <a:lnSpc>
                          <a:spcPct val="115000"/>
                        </a:lnSpc>
                        <a:spcAft>
                          <a:spcPts val="0"/>
                        </a:spcAft>
                      </a:pPr>
                      <a:r>
                        <a:rPr lang="el-GR" sz="1800" b="1" dirty="0" smtClean="0">
                          <a:latin typeface="Arial"/>
                          <a:ea typeface="Times New Roman"/>
                          <a:cs typeface="Times New Roman"/>
                        </a:rPr>
                        <a:t>ΜΕΤΑ</a:t>
                      </a:r>
                      <a:endParaRPr lang="el-GR" sz="1800" b="1" dirty="0">
                        <a:latin typeface="Arial"/>
                        <a:ea typeface="Times New Roman"/>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endParaRPr lang="el-GR" sz="1800" b="0" dirty="0">
                        <a:latin typeface="Arial"/>
                        <a:ea typeface="Times New Roman"/>
                        <a:cs typeface="Times New Roman"/>
                      </a:endParaRPr>
                    </a:p>
                    <a:p>
                      <a:pPr algn="l">
                        <a:lnSpc>
                          <a:spcPct val="100000"/>
                        </a:lnSpc>
                        <a:spcAft>
                          <a:spcPts val="0"/>
                        </a:spcAft>
                      </a:pPr>
                      <a:r>
                        <a:rPr lang="el-GR" sz="1800" b="0" dirty="0">
                          <a:latin typeface="Arial"/>
                          <a:ea typeface="Times New Roman"/>
                          <a:cs typeface="Times New Roman"/>
                        </a:rPr>
                        <a:t>Αξιολόγηση και ενημέρωση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0000"/>
                        </a:lnSpc>
                        <a:spcAft>
                          <a:spcPts val="0"/>
                        </a:spcAft>
                      </a:pPr>
                      <a:r>
                        <a:rPr lang="el-GR" sz="1800" b="0" dirty="0">
                          <a:latin typeface="Arial"/>
                          <a:ea typeface="Times New Roman"/>
                          <a:cs typeface="Times New Roman"/>
                        </a:rPr>
                        <a:t>Συμπλήρωση εντύπου αξιολόγησης </a:t>
                      </a:r>
                    </a:p>
                    <a:p>
                      <a:pPr algn="l">
                        <a:lnSpc>
                          <a:spcPct val="100000"/>
                        </a:lnSpc>
                        <a:spcAft>
                          <a:spcPts val="0"/>
                        </a:spcAft>
                      </a:pPr>
                      <a:r>
                        <a:rPr lang="el-GR" sz="1800" b="0" dirty="0">
                          <a:latin typeface="Arial"/>
                          <a:ea typeface="Times New Roman"/>
                          <a:cs typeface="Times New Roman"/>
                        </a:rPr>
                        <a:t>Ενημέρωση υποψηφίου για το αποτέλεσμα της διαδικασίας </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79512" y="188640"/>
            <a:ext cx="8640960" cy="706090"/>
          </a:xfrm>
          <a:solidFill>
            <a:srgbClr val="FF6600"/>
          </a:solidFill>
        </p:spPr>
        <p:txBody>
          <a:bodyPr>
            <a:noAutofit/>
          </a:bodyPr>
          <a:lstStyle/>
          <a:p>
            <a:pPr lvl="3" algn="l" rtl="0">
              <a:spcBef>
                <a:spcPct val="0"/>
              </a:spcBef>
            </a:pPr>
            <a:r>
              <a:rPr lang="el-GR" sz="3300" dirty="0" smtClean="0">
                <a:solidFill>
                  <a:schemeClr val="bg1"/>
                </a:solidFill>
                <a:latin typeface="Arial" pitchFamily="34" charset="0"/>
                <a:cs typeface="Arial" pitchFamily="34" charset="0"/>
              </a:rPr>
              <a:t>Ερωτήσεις συνέντευξης   </a:t>
            </a:r>
            <a:endParaRPr lang="el-GR" sz="3300" dirty="0">
              <a:solidFill>
                <a:schemeClr val="bg1"/>
              </a:solidFill>
              <a:latin typeface="Arial" pitchFamily="34" charset="0"/>
              <a:cs typeface="Arial" pitchFamily="34" charset="0"/>
            </a:endParaRPr>
          </a:p>
        </p:txBody>
      </p:sp>
      <p:sp>
        <p:nvSpPr>
          <p:cNvPr id="3" name="Content Placeholder 2"/>
          <p:cNvSpPr>
            <a:spLocks noGrp="1"/>
          </p:cNvSpPr>
          <p:nvPr>
            <p:ph sz="half" idx="1"/>
            <p:custDataLst>
              <p:tags r:id="rId3"/>
            </p:custDataLst>
          </p:nvPr>
        </p:nvSpPr>
        <p:spPr>
          <a:xfrm>
            <a:off x="457200" y="1600200"/>
            <a:ext cx="3970784" cy="4525963"/>
          </a:xfrm>
        </p:spPr>
        <p:txBody>
          <a:bodyPr>
            <a:normAutofit/>
          </a:bodyPr>
          <a:lstStyle/>
          <a:p>
            <a:pPr marL="354013" indent="-354013">
              <a:spcAft>
                <a:spcPts val="600"/>
              </a:spcAft>
              <a:buClr>
                <a:srgbClr val="FF6600"/>
              </a:buClr>
              <a:buSzPct val="93000"/>
              <a:buFont typeface="Arial" pitchFamily="34" charset="0"/>
              <a:buChar char="►"/>
            </a:pPr>
            <a:r>
              <a:rPr lang="el-GR" sz="2700" dirty="0" smtClean="0">
                <a:latin typeface="Arial" pitchFamily="34" charset="0"/>
                <a:cs typeface="Arial" pitchFamily="34" charset="0"/>
              </a:rPr>
              <a:t>Που αποσκοπεί η κάθε ερώτηση</a:t>
            </a:r>
            <a:r>
              <a:rPr lang="en-GB" sz="2700" dirty="0" smtClean="0">
                <a:latin typeface="Arial" pitchFamily="34" charset="0"/>
                <a:cs typeface="Arial" pitchFamily="34" charset="0"/>
              </a:rPr>
              <a:t>;</a:t>
            </a:r>
            <a:r>
              <a:rPr lang="el-GR" sz="2700" dirty="0" smtClean="0">
                <a:latin typeface="Arial" pitchFamily="34" charset="0"/>
                <a:cs typeface="Arial" pitchFamily="34" charset="0"/>
              </a:rPr>
              <a:t> </a:t>
            </a:r>
          </a:p>
          <a:p>
            <a:pPr marL="354013" indent="-354013">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a:p>
            <a:pPr marL="354013" indent="-354013">
              <a:spcAft>
                <a:spcPts val="600"/>
              </a:spcAft>
              <a:buClr>
                <a:srgbClr val="FF6600"/>
              </a:buClr>
              <a:buSzPct val="93000"/>
              <a:buFont typeface="Arial" pitchFamily="34" charset="0"/>
              <a:buChar char="►"/>
            </a:pPr>
            <a:r>
              <a:rPr lang="el-GR" sz="2700" dirty="0" smtClean="0">
                <a:latin typeface="Arial" pitchFamily="34" charset="0"/>
                <a:cs typeface="Arial" pitchFamily="34" charset="0"/>
              </a:rPr>
              <a:t>Από πού πηγάζουν οι ερωτήσεις της συνέντευξης εργασίας </a:t>
            </a:r>
          </a:p>
          <a:p>
            <a:pPr marL="354013" indent="-354013">
              <a:spcAft>
                <a:spcPts val="600"/>
              </a:spcAft>
              <a:buClr>
                <a:srgbClr val="FF6600"/>
              </a:buClr>
              <a:buSzPct val="93000"/>
              <a:buNone/>
            </a:pPr>
            <a:endParaRPr lang="el-GR" sz="2400" dirty="0" smtClean="0">
              <a:latin typeface="Arial" pitchFamily="34" charset="0"/>
              <a:cs typeface="Arial" pitchFamily="34" charset="0"/>
            </a:endParaRPr>
          </a:p>
          <a:p>
            <a:pPr marL="354013" indent="-354013">
              <a:spcAft>
                <a:spcPts val="600"/>
              </a:spcAft>
              <a:buClr>
                <a:srgbClr val="FF6600"/>
              </a:buClr>
              <a:buSzPct val="93000"/>
              <a:buFont typeface="Arial" pitchFamily="34" charset="0"/>
              <a:buChar char="►"/>
            </a:pPr>
            <a:endParaRPr lang="el-GR" sz="2400" dirty="0" smtClean="0">
              <a:latin typeface="Arial" pitchFamily="34" charset="0"/>
              <a:cs typeface="Arial" pitchFamily="34" charset="0"/>
            </a:endParaRPr>
          </a:p>
          <a:p>
            <a:pPr marL="354013" indent="-354013">
              <a:spcAft>
                <a:spcPts val="600"/>
              </a:spcAft>
              <a:buClr>
                <a:srgbClr val="FF6600"/>
              </a:buClr>
              <a:buSzPct val="93000"/>
              <a:buFont typeface="Arial" pitchFamily="34" charset="0"/>
              <a:buChar char="►"/>
            </a:pPr>
            <a:endParaRPr lang="el-GR" sz="2400" dirty="0" smtClean="0">
              <a:latin typeface="Arial" pitchFamily="34" charset="0"/>
              <a:cs typeface="Arial" pitchFamily="34" charset="0"/>
            </a:endParaRPr>
          </a:p>
          <a:p>
            <a:pPr marL="0" indent="0">
              <a:buNone/>
            </a:pPr>
            <a:endParaRPr lang="el-GR" sz="2400" dirty="0" smtClean="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23</a:t>
            </a:fld>
            <a:endParaRPr lang="el-GR"/>
          </a:p>
        </p:txBody>
      </p:sp>
      <p:pic>
        <p:nvPicPr>
          <p:cNvPr id="8" name="Picture 2" descr="http://www.salestrainingandresults.com/blog/Image/questions.jpg"/>
          <p:cNvPicPr>
            <a:picLocks noChangeAspect="1" noChangeArrowheads="1"/>
          </p:cNvPicPr>
          <p:nvPr>
            <p:custDataLst>
              <p:tags r:id="rId6"/>
            </p:custDataLst>
          </p:nvPr>
        </p:nvPicPr>
        <p:blipFill>
          <a:blip r:embed="rId9" cstate="print"/>
          <a:srcRect/>
          <a:stretch>
            <a:fillRect/>
          </a:stretch>
        </p:blipFill>
        <p:spPr bwMode="auto">
          <a:xfrm>
            <a:off x="4892321" y="1412776"/>
            <a:ext cx="3960440" cy="4458444"/>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a:xfrm>
            <a:off x="457200" y="476672"/>
            <a:ext cx="6419056" cy="5976664"/>
          </a:xfrm>
        </p:spPr>
        <p:txBody>
          <a:bodyPr>
            <a:noAutofit/>
          </a:bodyPr>
          <a:lstStyle/>
          <a:p>
            <a:pPr>
              <a:spcBef>
                <a:spcPts val="1200"/>
              </a:spcBef>
              <a:spcAft>
                <a:spcPts val="600"/>
              </a:spcAft>
              <a:buClr>
                <a:srgbClr val="FF6600"/>
              </a:buClr>
              <a:buSzPct val="92000"/>
              <a:buFont typeface="Arial" pitchFamily="34" charset="0"/>
              <a:buChar char="►"/>
            </a:pPr>
            <a:r>
              <a:rPr lang="el-GR" sz="2700" dirty="0">
                <a:latin typeface="Arial" pitchFamily="34" charset="0"/>
                <a:cs typeface="Arial" pitchFamily="34" charset="0"/>
              </a:rPr>
              <a:t>Α</a:t>
            </a:r>
            <a:r>
              <a:rPr lang="el-GR" sz="2700" dirty="0" smtClean="0">
                <a:latin typeface="Arial" pitchFamily="34" charset="0"/>
                <a:cs typeface="Arial" pitchFamily="34" charset="0"/>
              </a:rPr>
              <a:t>καδημαϊκού </a:t>
            </a:r>
            <a:r>
              <a:rPr lang="el-GR" sz="2700" dirty="0" smtClean="0">
                <a:latin typeface="Arial" pitchFamily="34" charset="0"/>
                <a:cs typeface="Arial" pitchFamily="34" charset="0"/>
              </a:rPr>
              <a:t>υποβάθρου </a:t>
            </a:r>
          </a:p>
          <a:p>
            <a:pPr>
              <a:spcBef>
                <a:spcPts val="12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Αξιολόγησης </a:t>
            </a:r>
            <a:r>
              <a:rPr lang="el-GR" sz="2700" dirty="0" smtClean="0">
                <a:latin typeface="Arial" pitchFamily="34" charset="0"/>
                <a:cs typeface="Arial" pitchFamily="34" charset="0"/>
              </a:rPr>
              <a:t>κινήτρων</a:t>
            </a:r>
          </a:p>
          <a:p>
            <a:pPr>
              <a:spcBef>
                <a:spcPts val="12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Εργασιακής </a:t>
            </a:r>
            <a:r>
              <a:rPr lang="el-GR" sz="2700" dirty="0" smtClean="0">
                <a:latin typeface="Arial" pitchFamily="34" charset="0"/>
                <a:cs typeface="Arial" pitchFamily="34" charset="0"/>
              </a:rPr>
              <a:t>εμπειρίας </a:t>
            </a:r>
          </a:p>
          <a:p>
            <a:pPr>
              <a:spcBef>
                <a:spcPts val="12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Παρελθοντικής </a:t>
            </a:r>
            <a:r>
              <a:rPr lang="el-GR" sz="2700" dirty="0">
                <a:latin typeface="Arial" pitchFamily="34" charset="0"/>
                <a:cs typeface="Arial" pitchFamily="34" charset="0"/>
              </a:rPr>
              <a:t>συμπεριφοράς </a:t>
            </a:r>
            <a:endParaRPr lang="el-GR" sz="2700" dirty="0">
              <a:latin typeface="Arial" pitchFamily="34" charset="0"/>
              <a:ea typeface="Arial Unicode MS" pitchFamily="34" charset="-128"/>
              <a:cs typeface="Arial" pitchFamily="34" charset="0"/>
            </a:endParaRPr>
          </a:p>
          <a:p>
            <a:pPr>
              <a:spcBef>
                <a:spcPts val="12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Υποθετικού </a:t>
            </a:r>
            <a:r>
              <a:rPr lang="el-GR" sz="2700" dirty="0">
                <a:latin typeface="Arial" pitchFamily="34" charset="0"/>
                <a:cs typeface="Arial" pitchFamily="34" charset="0"/>
              </a:rPr>
              <a:t>σεναρίου</a:t>
            </a:r>
            <a:endParaRPr lang="el-GR" sz="2700" dirty="0">
              <a:latin typeface="Arial" pitchFamily="34" charset="0"/>
              <a:ea typeface="Arial Unicode MS" pitchFamily="34" charset="-128"/>
              <a:cs typeface="Arial" pitchFamily="34" charset="0"/>
            </a:endParaRPr>
          </a:p>
          <a:p>
            <a:pPr>
              <a:spcBef>
                <a:spcPts val="12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Καθοδηγητικές </a:t>
            </a:r>
          </a:p>
          <a:p>
            <a:pPr>
              <a:spcBef>
                <a:spcPts val="12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Διερευνητικές – Χωνί</a:t>
            </a:r>
          </a:p>
          <a:p>
            <a:pPr>
              <a:spcBef>
                <a:spcPts val="12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Πρ</a:t>
            </a:r>
            <a:r>
              <a:rPr lang="el-GR" sz="2700" dirty="0" smtClean="0">
                <a:latin typeface="Arial" pitchFamily="34" charset="0"/>
                <a:cs typeface="Arial" pitchFamily="34" charset="0"/>
              </a:rPr>
              <a:t>οσωπικότητας</a:t>
            </a:r>
            <a:endParaRPr lang="el-GR" sz="2700" dirty="0" smtClean="0">
              <a:latin typeface="Arial" pitchFamily="34" charset="0"/>
              <a:cs typeface="Arial" pitchFamily="34" charset="0"/>
            </a:endParaRPr>
          </a:p>
          <a:p>
            <a:pPr marL="0" indent="0">
              <a:spcBef>
                <a:spcPts val="1200"/>
              </a:spcBef>
              <a:buClr>
                <a:srgbClr val="FF6600"/>
              </a:buClr>
              <a:buSzPct val="90000"/>
              <a:buNone/>
            </a:pPr>
            <a:endParaRPr lang="el-GR" sz="2700" dirty="0" smtClean="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24</a:t>
            </a:fld>
            <a:endParaRPr lang="el-GR"/>
          </a:p>
        </p:txBody>
      </p:sp>
      <p:pic>
        <p:nvPicPr>
          <p:cNvPr id="3074" name="Picture 2" descr="Image result for interview quest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4005064"/>
            <a:ext cx="2160240" cy="20654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157576"/>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cene3d>
            <a:camera prst="perspectiveFront"/>
            <a:lightRig rig="threePt" dir="t"/>
          </a:scene3d>
        </p:spPr>
        <p:txBody>
          <a:bodyPr>
            <a:normAutofit/>
          </a:bodyPr>
          <a:lstStyle/>
          <a:p>
            <a:r>
              <a:rPr lang="el-GR" sz="3600" dirty="0" smtClean="0">
                <a:solidFill>
                  <a:srgbClr val="FF3300"/>
                </a:solidFill>
                <a:latin typeface="Arial" pitchFamily="34" charset="0"/>
                <a:ea typeface="Arial Unicode MS" pitchFamily="34" charset="-128"/>
                <a:cs typeface="Arial" pitchFamily="34" charset="0"/>
              </a:rPr>
              <a:t>Άσκηση </a:t>
            </a:r>
            <a:endParaRPr lang="el-GR" sz="3600" dirty="0">
              <a:solidFill>
                <a:srgbClr val="FF3300"/>
              </a:solidFill>
              <a:latin typeface="Arial" pitchFamily="34" charset="0"/>
              <a:ea typeface="Arial Unicode MS" pitchFamily="34" charset="-128"/>
              <a:cs typeface="Arial" pitchFamily="34" charset="0"/>
            </a:endParaRP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F54B3E2-F008-4CCC-A39B-2A5AB36CC58C}" type="slidenum">
              <a:rPr lang="el-GR" smtClean="0"/>
              <a:pPr/>
              <a:t>25</a:t>
            </a:fld>
            <a:endParaRPr lang="el-GR"/>
          </a:p>
        </p:txBody>
      </p:sp>
      <p:graphicFrame>
        <p:nvGraphicFramePr>
          <p:cNvPr id="6" name="Table 5"/>
          <p:cNvGraphicFramePr>
            <a:graphicFrameLocks noGrp="1"/>
          </p:cNvGraphicFramePr>
          <p:nvPr>
            <p:extLst>
              <p:ext uri="{D42A27DB-BD31-4B8C-83A1-F6EECF244321}">
                <p14:modId xmlns:p14="http://schemas.microsoft.com/office/powerpoint/2010/main" val="4186130552"/>
              </p:ext>
            </p:extLst>
          </p:nvPr>
        </p:nvGraphicFramePr>
        <p:xfrm>
          <a:off x="467544" y="1628801"/>
          <a:ext cx="8208912" cy="4323080"/>
        </p:xfrm>
        <a:graphic>
          <a:graphicData uri="http://schemas.openxmlformats.org/drawingml/2006/table">
            <a:tbl>
              <a:tblPr firstRow="1" firstCol="1" bandRow="1">
                <a:tableStyleId>{7E9639D4-E3E2-4D34-9284-5A2195B3D0D7}</a:tableStyleId>
              </a:tblPr>
              <a:tblGrid>
                <a:gridCol w="8208912"/>
              </a:tblGrid>
              <a:tr h="301261">
                <a:tc>
                  <a:txBody>
                    <a:bodyPr/>
                    <a:lstStyle/>
                    <a:p>
                      <a:pPr>
                        <a:lnSpc>
                          <a:spcPct val="115000"/>
                        </a:lnSpc>
                        <a:spcAft>
                          <a:spcPts val="0"/>
                        </a:spcAft>
                      </a:pPr>
                      <a:r>
                        <a:rPr lang="el-GR" sz="1800" dirty="0">
                          <a:solidFill>
                            <a:schemeClr val="tx1"/>
                          </a:solidFill>
                          <a:effectLst/>
                          <a:latin typeface="Arial Unicode MS" pitchFamily="34" charset="-128"/>
                          <a:ea typeface="Arial Unicode MS" pitchFamily="34" charset="-128"/>
                          <a:cs typeface="Arial Unicode MS" pitchFamily="34" charset="-128"/>
                        </a:rPr>
                        <a:t>Δεξιότητα </a:t>
                      </a:r>
                      <a:endParaRPr lang="el-GR" sz="1800" dirty="0" smtClean="0">
                        <a:solidFill>
                          <a:schemeClr val="tx1"/>
                        </a:solidFill>
                        <a:effectLst/>
                        <a:latin typeface="Arial Unicode MS" pitchFamily="34" charset="-128"/>
                        <a:ea typeface="Arial Unicode MS" pitchFamily="34" charset="-128"/>
                        <a:cs typeface="Arial Unicode MS" pitchFamily="34" charset="-128"/>
                      </a:endParaRPr>
                    </a:p>
                    <a:p>
                      <a:pPr>
                        <a:lnSpc>
                          <a:spcPct val="115000"/>
                        </a:lnSpc>
                        <a:spcAft>
                          <a:spcPts val="0"/>
                        </a:spcAft>
                      </a:pPr>
                      <a:endParaRPr lang="el-GR" sz="1800" dirty="0">
                        <a:solidFill>
                          <a:schemeClr val="tx1"/>
                        </a:solidFill>
                        <a:effectLst/>
                        <a:latin typeface="Arial Unicode MS" pitchFamily="34" charset="-128"/>
                        <a:ea typeface="Arial Unicode MS" pitchFamily="34" charset="-128"/>
                        <a:cs typeface="Arial Unicode MS" pitchFamily="34" charset="-128"/>
                      </a:endParaRPr>
                    </a:p>
                  </a:txBody>
                  <a:tcPr marL="68580" marR="68580" marT="0" marB="0">
                    <a:solidFill>
                      <a:srgbClr val="FFFF00"/>
                    </a:solidFill>
                  </a:tcPr>
                </a:tc>
              </a:tr>
              <a:tr h="1277348">
                <a:tc>
                  <a:txBody>
                    <a:bodyPr/>
                    <a:lstStyle/>
                    <a:p>
                      <a:pPr>
                        <a:lnSpc>
                          <a:spcPct val="115000"/>
                        </a:lnSpc>
                        <a:spcAft>
                          <a:spcPts val="0"/>
                        </a:spcAft>
                      </a:pPr>
                      <a:r>
                        <a:rPr lang="el-GR" sz="1800" dirty="0" smtClean="0">
                          <a:effectLst/>
                          <a:latin typeface="Arial Unicode MS" pitchFamily="34" charset="-128"/>
                          <a:ea typeface="Arial Unicode MS" pitchFamily="34" charset="-128"/>
                          <a:cs typeface="Arial Unicode MS" pitchFamily="34" charset="-128"/>
                        </a:rPr>
                        <a:t>Ερώτηση</a:t>
                      </a:r>
                      <a:endParaRPr lang="el-GR" sz="1800" dirty="0">
                        <a:effectLst/>
                        <a:latin typeface="Arial Unicode MS" pitchFamily="34" charset="-128"/>
                        <a:ea typeface="Arial Unicode MS" pitchFamily="34" charset="-128"/>
                        <a:cs typeface="Arial Unicode MS" pitchFamily="34" charset="-128"/>
                      </a:endParaRPr>
                    </a:p>
                    <a:p>
                      <a:pPr>
                        <a:lnSpc>
                          <a:spcPct val="115000"/>
                        </a:lnSpc>
                        <a:spcAft>
                          <a:spcPts val="0"/>
                        </a:spcAft>
                      </a:pPr>
                      <a:r>
                        <a:rPr lang="el-GR" sz="1800" dirty="0">
                          <a:effectLst/>
                          <a:latin typeface="Arial Unicode MS" pitchFamily="34" charset="-128"/>
                          <a:ea typeface="Arial Unicode MS" pitchFamily="34" charset="-128"/>
                          <a:cs typeface="Arial Unicode MS" pitchFamily="34" charset="-128"/>
                        </a:rPr>
                        <a:t> </a:t>
                      </a:r>
                    </a:p>
                    <a:p>
                      <a:pPr>
                        <a:lnSpc>
                          <a:spcPct val="115000"/>
                        </a:lnSpc>
                        <a:spcAft>
                          <a:spcPts val="0"/>
                        </a:spcAft>
                      </a:pPr>
                      <a:r>
                        <a:rPr lang="el-GR" sz="1800" dirty="0">
                          <a:effectLst/>
                          <a:latin typeface="Arial Unicode MS" pitchFamily="34" charset="-128"/>
                          <a:ea typeface="Arial Unicode MS" pitchFamily="34" charset="-128"/>
                          <a:cs typeface="Arial Unicode MS" pitchFamily="34" charset="-128"/>
                        </a:rPr>
                        <a:t> </a:t>
                      </a:r>
                    </a:p>
                    <a:p>
                      <a:pPr>
                        <a:lnSpc>
                          <a:spcPct val="115000"/>
                        </a:lnSpc>
                        <a:spcAft>
                          <a:spcPts val="0"/>
                        </a:spcAft>
                      </a:pPr>
                      <a:r>
                        <a:rPr lang="el-GR" sz="1800" dirty="0">
                          <a:effectLst/>
                          <a:latin typeface="Arial Unicode MS" pitchFamily="34" charset="-128"/>
                          <a:ea typeface="Arial Unicode MS" pitchFamily="34" charset="-128"/>
                          <a:cs typeface="Arial Unicode MS" pitchFamily="34" charset="-128"/>
                        </a:rPr>
                        <a:t> </a:t>
                      </a:r>
                      <a:endParaRPr lang="el-GR" sz="1800" dirty="0" smtClean="0">
                        <a:effectLst/>
                        <a:latin typeface="Arial Unicode MS" pitchFamily="34" charset="-128"/>
                        <a:ea typeface="Arial Unicode MS" pitchFamily="34" charset="-128"/>
                        <a:cs typeface="Arial Unicode MS" pitchFamily="34" charset="-128"/>
                      </a:endParaRPr>
                    </a:p>
                    <a:p>
                      <a:pPr>
                        <a:lnSpc>
                          <a:spcPct val="115000"/>
                        </a:lnSpc>
                        <a:spcAft>
                          <a:spcPts val="0"/>
                        </a:spcAft>
                      </a:pPr>
                      <a:endParaRPr lang="el-GR" sz="1800" dirty="0">
                        <a:effectLst/>
                        <a:latin typeface="Arial Unicode MS" pitchFamily="34" charset="-128"/>
                        <a:ea typeface="Arial Unicode MS" pitchFamily="34" charset="-128"/>
                        <a:cs typeface="Arial Unicode MS" pitchFamily="34" charset="-128"/>
                      </a:endParaRPr>
                    </a:p>
                  </a:txBody>
                  <a:tcPr marL="68580" marR="68580" marT="0" marB="0"/>
                </a:tc>
              </a:tr>
              <a:tr h="301261">
                <a:tc>
                  <a:txBody>
                    <a:bodyPr/>
                    <a:lstStyle/>
                    <a:p>
                      <a:pPr>
                        <a:lnSpc>
                          <a:spcPct val="115000"/>
                        </a:lnSpc>
                        <a:spcAft>
                          <a:spcPts val="0"/>
                        </a:spcAft>
                      </a:pPr>
                      <a:r>
                        <a:rPr lang="el-GR" sz="1800" dirty="0">
                          <a:solidFill>
                            <a:schemeClr val="bg1"/>
                          </a:solidFill>
                          <a:effectLst/>
                          <a:latin typeface="Arial Unicode MS" pitchFamily="34" charset="-128"/>
                          <a:ea typeface="Arial Unicode MS" pitchFamily="34" charset="-128"/>
                          <a:cs typeface="Arial Unicode MS" pitchFamily="34" charset="-128"/>
                        </a:rPr>
                        <a:t>Δεξιότητα </a:t>
                      </a:r>
                      <a:endParaRPr lang="el-GR" sz="1800" dirty="0" smtClean="0">
                        <a:solidFill>
                          <a:schemeClr val="bg1"/>
                        </a:solidFill>
                        <a:effectLst/>
                        <a:latin typeface="Arial Unicode MS" pitchFamily="34" charset="-128"/>
                        <a:ea typeface="Arial Unicode MS" pitchFamily="34" charset="-128"/>
                        <a:cs typeface="Arial Unicode MS" pitchFamily="34" charset="-128"/>
                      </a:endParaRPr>
                    </a:p>
                    <a:p>
                      <a:pPr>
                        <a:lnSpc>
                          <a:spcPct val="115000"/>
                        </a:lnSpc>
                        <a:spcAft>
                          <a:spcPts val="0"/>
                        </a:spcAft>
                      </a:pPr>
                      <a:endParaRPr lang="el-GR" sz="1800" dirty="0">
                        <a:solidFill>
                          <a:schemeClr val="bg1"/>
                        </a:solidFill>
                        <a:effectLst/>
                        <a:latin typeface="Arial Unicode MS" pitchFamily="34" charset="-128"/>
                        <a:ea typeface="Arial Unicode MS" pitchFamily="34" charset="-128"/>
                        <a:cs typeface="Arial Unicode MS" pitchFamily="34" charset="-128"/>
                      </a:endParaRPr>
                    </a:p>
                  </a:txBody>
                  <a:tcPr marL="68580" marR="68580" marT="0" marB="0">
                    <a:solidFill>
                      <a:srgbClr val="0070C0"/>
                    </a:solidFill>
                  </a:tcPr>
                </a:tc>
              </a:tr>
              <a:tr h="1277348">
                <a:tc>
                  <a:txBody>
                    <a:bodyPr/>
                    <a:lstStyle/>
                    <a:p>
                      <a:pPr>
                        <a:lnSpc>
                          <a:spcPct val="115000"/>
                        </a:lnSpc>
                        <a:spcAft>
                          <a:spcPts val="0"/>
                        </a:spcAft>
                      </a:pPr>
                      <a:r>
                        <a:rPr lang="el-GR" sz="1800" dirty="0" smtClean="0">
                          <a:effectLst/>
                          <a:latin typeface="Arial Unicode MS" pitchFamily="34" charset="-128"/>
                          <a:ea typeface="Arial Unicode MS" pitchFamily="34" charset="-128"/>
                          <a:cs typeface="Arial Unicode MS" pitchFamily="34" charset="-128"/>
                        </a:rPr>
                        <a:t>Ερώτηση </a:t>
                      </a:r>
                      <a:endParaRPr lang="el-GR" sz="1800" dirty="0">
                        <a:effectLst/>
                        <a:latin typeface="Arial Unicode MS" pitchFamily="34" charset="-128"/>
                        <a:ea typeface="Arial Unicode MS" pitchFamily="34" charset="-128"/>
                        <a:cs typeface="Arial Unicode MS" pitchFamily="34" charset="-128"/>
                      </a:endParaRPr>
                    </a:p>
                    <a:p>
                      <a:pPr>
                        <a:lnSpc>
                          <a:spcPct val="115000"/>
                        </a:lnSpc>
                        <a:spcAft>
                          <a:spcPts val="0"/>
                        </a:spcAft>
                      </a:pPr>
                      <a:r>
                        <a:rPr lang="el-GR" sz="1800" dirty="0">
                          <a:effectLst/>
                          <a:latin typeface="Arial Unicode MS" pitchFamily="34" charset="-128"/>
                          <a:ea typeface="Arial Unicode MS" pitchFamily="34" charset="-128"/>
                          <a:cs typeface="Arial Unicode MS" pitchFamily="34" charset="-128"/>
                        </a:rPr>
                        <a:t> </a:t>
                      </a:r>
                    </a:p>
                    <a:p>
                      <a:pPr>
                        <a:lnSpc>
                          <a:spcPct val="115000"/>
                        </a:lnSpc>
                        <a:spcAft>
                          <a:spcPts val="0"/>
                        </a:spcAft>
                      </a:pPr>
                      <a:r>
                        <a:rPr lang="el-GR" sz="1800" dirty="0">
                          <a:effectLst/>
                          <a:latin typeface="Arial Unicode MS" pitchFamily="34" charset="-128"/>
                          <a:ea typeface="Arial Unicode MS" pitchFamily="34" charset="-128"/>
                          <a:cs typeface="Arial Unicode MS" pitchFamily="34" charset="-128"/>
                        </a:rPr>
                        <a:t> </a:t>
                      </a:r>
                      <a:endParaRPr lang="el-GR" sz="1800" dirty="0" smtClean="0">
                        <a:effectLst/>
                        <a:latin typeface="Arial Unicode MS" pitchFamily="34" charset="-128"/>
                        <a:ea typeface="Arial Unicode MS" pitchFamily="34" charset="-128"/>
                        <a:cs typeface="Arial Unicode MS" pitchFamily="34" charset="-128"/>
                      </a:endParaRPr>
                    </a:p>
                    <a:p>
                      <a:pPr>
                        <a:lnSpc>
                          <a:spcPct val="115000"/>
                        </a:lnSpc>
                        <a:spcAft>
                          <a:spcPts val="0"/>
                        </a:spcAft>
                      </a:pPr>
                      <a:endParaRPr lang="el-GR" sz="1800" dirty="0">
                        <a:effectLst/>
                        <a:latin typeface="Arial Unicode MS" pitchFamily="34" charset="-128"/>
                        <a:ea typeface="Arial Unicode MS" pitchFamily="34" charset="-128"/>
                        <a:cs typeface="Arial Unicode MS" pitchFamily="34" charset="-128"/>
                      </a:endParaRPr>
                    </a:p>
                    <a:p>
                      <a:pPr>
                        <a:lnSpc>
                          <a:spcPct val="115000"/>
                        </a:lnSpc>
                        <a:spcAft>
                          <a:spcPts val="0"/>
                        </a:spcAft>
                      </a:pPr>
                      <a:r>
                        <a:rPr lang="el-GR" sz="1800" dirty="0">
                          <a:effectLst/>
                          <a:latin typeface="Arial Unicode MS" pitchFamily="34" charset="-128"/>
                          <a:ea typeface="Arial Unicode MS" pitchFamily="34" charset="-128"/>
                          <a:cs typeface="Arial Unicode MS" pitchFamily="34" charset="-128"/>
                        </a:rPr>
                        <a:t> </a:t>
                      </a:r>
                    </a:p>
                  </a:txBody>
                  <a:tcPr marL="68580" marR="68580" marT="0" marB="0"/>
                </a:tc>
              </a:tr>
            </a:tbl>
          </a:graphicData>
        </a:graphic>
      </p:graphicFrame>
    </p:spTree>
    <p:extLst>
      <p:ext uri="{BB962C8B-B14F-4D97-AF65-F5344CB8AC3E}">
        <p14:creationId xmlns:p14="http://schemas.microsoft.com/office/powerpoint/2010/main" val="377471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22114"/>
          </a:xfrm>
          <a:scene3d>
            <a:camera prst="perspectiveFront"/>
            <a:lightRig rig="threePt" dir="t"/>
          </a:scene3d>
        </p:spPr>
        <p:txBody>
          <a:bodyPr>
            <a:noAutofit/>
          </a:bodyPr>
          <a:lstStyle/>
          <a:p>
            <a:pPr lvl="3" algn="l" rtl="0">
              <a:spcBef>
                <a:spcPct val="0"/>
              </a:spcBef>
            </a:pPr>
            <a:r>
              <a:rPr lang="el-GR" sz="3300" dirty="0" smtClean="0">
                <a:solidFill>
                  <a:srgbClr val="FF3300"/>
                </a:solidFill>
                <a:latin typeface="Arial" pitchFamily="34" charset="0"/>
                <a:cs typeface="Arial" pitchFamily="34" charset="0"/>
              </a:rPr>
              <a:t>Απαγορευμένες ερωτήσεις</a:t>
            </a:r>
            <a:endParaRPr lang="el-GR" sz="3300" dirty="0">
              <a:solidFill>
                <a:srgbClr val="FF33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457200" y="1484784"/>
            <a:ext cx="8229600" cy="4641379"/>
          </a:xfrm>
        </p:spPr>
        <p:txBody>
          <a:bodyPr>
            <a:normAutofit/>
          </a:bodyPr>
          <a:lstStyle/>
          <a:p>
            <a:pPr marL="354013" indent="-354013">
              <a:spcBef>
                <a:spcPts val="12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Οικογενειακή κατάσταση </a:t>
            </a:r>
          </a:p>
          <a:p>
            <a:pPr marL="354013" indent="-354013">
              <a:spcBef>
                <a:spcPts val="12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Πολιτικές πεποιθήσεις</a:t>
            </a:r>
          </a:p>
          <a:p>
            <a:pPr marL="354013" indent="-354013">
              <a:spcBef>
                <a:spcPts val="12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Στερεότυπα </a:t>
            </a:r>
          </a:p>
          <a:p>
            <a:pPr marL="354013" indent="-354013">
              <a:spcBef>
                <a:spcPts val="12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Προσωπικές ερωτήσεις</a:t>
            </a:r>
          </a:p>
          <a:p>
            <a:pPr marL="354013" indent="-354013">
              <a:spcBef>
                <a:spcPts val="1200"/>
              </a:spcBef>
              <a:spcAft>
                <a:spcPts val="600"/>
              </a:spcAft>
              <a:buClr>
                <a:srgbClr val="FF6600"/>
              </a:buClr>
              <a:buSzPct val="90000"/>
              <a:buFont typeface="Arial" pitchFamily="34" charset="0"/>
              <a:buChar char="►"/>
            </a:pPr>
            <a:endParaRPr lang="el-GR" sz="2400" dirty="0" smtClean="0">
              <a:latin typeface="Arial" pitchFamily="34" charset="0"/>
              <a:cs typeface="Arial" pitchFamily="34" charset="0"/>
            </a:endParaRPr>
          </a:p>
          <a:p>
            <a:pPr marL="354013" indent="-354013">
              <a:spcBef>
                <a:spcPts val="1200"/>
              </a:spcBef>
              <a:spcAft>
                <a:spcPts val="600"/>
              </a:spcAft>
              <a:buClr>
                <a:srgbClr val="FF6600"/>
              </a:buClr>
              <a:buSzPct val="90000"/>
              <a:buFont typeface="Arial" pitchFamily="34" charset="0"/>
              <a:buChar char="►"/>
            </a:pPr>
            <a:endParaRPr lang="el-GR" sz="2400" dirty="0" smtClean="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26</a:t>
            </a:fld>
            <a:endParaRPr lang="el-GR"/>
          </a:p>
        </p:txBody>
      </p:sp>
      <p:pic>
        <p:nvPicPr>
          <p:cNvPr id="88066" name="Picture 2" descr="https://englishteacherdotme.files.wordpress.com/2012/01/illegal-questions1.jpg"/>
          <p:cNvPicPr>
            <a:picLocks noChangeAspect="1" noChangeArrowheads="1"/>
          </p:cNvPicPr>
          <p:nvPr/>
        </p:nvPicPr>
        <p:blipFill>
          <a:blip r:embed="rId8" cstate="print"/>
          <a:srcRect/>
          <a:stretch>
            <a:fillRect/>
          </a:stretch>
        </p:blipFill>
        <p:spPr bwMode="auto">
          <a:xfrm>
            <a:off x="5364088" y="1772816"/>
            <a:ext cx="3168352" cy="3096344"/>
          </a:xfrm>
          <a:prstGeom prst="rect">
            <a:avLst/>
          </a:prstGeom>
          <a:noFill/>
        </p:spPr>
      </p:pic>
      <p:pic>
        <p:nvPicPr>
          <p:cNvPr id="5122" name="Picture 2" descr="http://www.xes.cx/pics-misc/thestar-pdp-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186" y="4437112"/>
            <a:ext cx="3333750" cy="17247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778098"/>
          </a:xfrm>
          <a:scene3d>
            <a:camera prst="perspectiveFront"/>
            <a:lightRig rig="threePt" dir="t"/>
          </a:scene3d>
        </p:spPr>
        <p:txBody>
          <a:bodyPr>
            <a:noAutofit/>
          </a:bodyPr>
          <a:lstStyle/>
          <a:p>
            <a:pPr lvl="3" algn="l" rtl="0">
              <a:spcBef>
                <a:spcPct val="0"/>
              </a:spcBef>
            </a:pPr>
            <a:r>
              <a:rPr lang="el-GR" sz="3300" dirty="0" smtClean="0">
                <a:solidFill>
                  <a:srgbClr val="FF3300"/>
                </a:solidFill>
                <a:latin typeface="Arial" pitchFamily="34" charset="0"/>
                <a:cs typeface="Arial" pitchFamily="34" charset="0"/>
              </a:rPr>
              <a:t>Κλείσιμο συνέντευξης</a:t>
            </a:r>
            <a:endParaRPr lang="el-GR" sz="3300" dirty="0">
              <a:solidFill>
                <a:srgbClr val="FF3300"/>
              </a:solidFill>
              <a:latin typeface="Arial" pitchFamily="34" charset="0"/>
              <a:cs typeface="Arial" pitchFamily="34" charset="0"/>
            </a:endParaRPr>
          </a:p>
        </p:txBody>
      </p:sp>
      <p:sp>
        <p:nvSpPr>
          <p:cNvPr id="14" name="Content Placeholder 13"/>
          <p:cNvSpPr>
            <a:spLocks noGrp="1"/>
          </p:cNvSpPr>
          <p:nvPr>
            <p:ph sz="half" idx="1"/>
          </p:nvPr>
        </p:nvSpPr>
        <p:spPr/>
        <p:txBody>
          <a:bodyPr>
            <a:normAutofit/>
          </a:bodyPr>
          <a:lstStyle/>
          <a:p>
            <a:pPr>
              <a:spcAft>
                <a:spcPts val="600"/>
              </a:spcAft>
              <a:buClr>
                <a:srgbClr val="FF6600"/>
              </a:buClr>
            </a:pPr>
            <a:r>
              <a:rPr lang="el-GR" sz="2700" dirty="0" smtClean="0">
                <a:latin typeface="Arial" pitchFamily="34" charset="0"/>
                <a:cs typeface="Arial" pitchFamily="34" charset="0"/>
              </a:rPr>
              <a:t>Δώστε  ευκαιρία για ερωτήσεις </a:t>
            </a:r>
          </a:p>
          <a:p>
            <a:pPr>
              <a:spcAft>
                <a:spcPts val="600"/>
              </a:spcAft>
              <a:buClr>
                <a:srgbClr val="FF6600"/>
              </a:buClr>
            </a:pPr>
            <a:r>
              <a:rPr lang="el-GR" sz="2700" dirty="0" smtClean="0">
                <a:latin typeface="Arial" pitchFamily="34" charset="0"/>
                <a:cs typeface="Arial" pitchFamily="34" charset="0"/>
              </a:rPr>
              <a:t>Ευχαριστείστε τον υποψήφιο</a:t>
            </a:r>
          </a:p>
          <a:p>
            <a:pPr>
              <a:spcAft>
                <a:spcPts val="600"/>
              </a:spcAft>
              <a:buClr>
                <a:srgbClr val="FF6600"/>
              </a:buClr>
            </a:pPr>
            <a:r>
              <a:rPr lang="el-GR" sz="2700" dirty="0" smtClean="0">
                <a:latin typeface="Arial" pitchFamily="34" charset="0"/>
                <a:cs typeface="Arial" pitchFamily="34" charset="0"/>
              </a:rPr>
              <a:t>Ενημερώστε για τη διαδικασία </a:t>
            </a:r>
          </a:p>
          <a:p>
            <a:pPr>
              <a:spcAft>
                <a:spcPts val="600"/>
              </a:spcAft>
              <a:buClr>
                <a:srgbClr val="FF6600"/>
              </a:buClr>
            </a:pPr>
            <a:r>
              <a:rPr lang="el-GR" sz="2700" dirty="0" smtClean="0">
                <a:latin typeface="Arial" pitchFamily="34" charset="0"/>
                <a:cs typeface="Arial" pitchFamily="34" charset="0"/>
              </a:rPr>
              <a:t>Δώστε κάρτα</a:t>
            </a:r>
          </a:p>
          <a:p>
            <a:pPr>
              <a:spcAft>
                <a:spcPts val="600"/>
              </a:spcAft>
              <a:buClr>
                <a:srgbClr val="FF6600"/>
              </a:buClr>
            </a:pPr>
            <a:r>
              <a:rPr lang="el-GR" sz="2700" dirty="0" smtClean="0">
                <a:latin typeface="Arial" pitchFamily="34" charset="0"/>
                <a:cs typeface="Arial" pitchFamily="34" charset="0"/>
              </a:rPr>
              <a:t>Χαιρετίστε </a:t>
            </a: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27</a:t>
            </a:fld>
            <a:endParaRPr lang="el-GR"/>
          </a:p>
        </p:txBody>
      </p:sp>
      <p:pic>
        <p:nvPicPr>
          <p:cNvPr id="15" name="Picture 2" descr="http://www.uaa.alaska.edu/careerservices/student/services/images/mock-interview_2.jpg"/>
          <p:cNvPicPr>
            <a:picLocks noChangeAspect="1" noChangeArrowheads="1"/>
          </p:cNvPicPr>
          <p:nvPr>
            <p:custDataLst>
              <p:tags r:id="rId5"/>
            </p:custDataLst>
          </p:nvPr>
        </p:nvPicPr>
        <p:blipFill>
          <a:blip r:embed="rId8" cstate="print"/>
          <a:srcRect/>
          <a:stretch>
            <a:fillRect/>
          </a:stretch>
        </p:blipFill>
        <p:spPr bwMode="auto">
          <a:xfrm>
            <a:off x="4947917" y="548680"/>
            <a:ext cx="3775758" cy="5472608"/>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http://inplaceauction.com/images/ipa/appraisal_01.jpg"/>
          <p:cNvPicPr>
            <a:picLocks noChangeAspect="1" noChangeArrowheads="1"/>
          </p:cNvPicPr>
          <p:nvPr/>
        </p:nvPicPr>
        <p:blipFill>
          <a:blip r:embed="rId7" cstate="print"/>
          <a:srcRect/>
          <a:stretch>
            <a:fillRect/>
          </a:stretch>
        </p:blipFill>
        <p:spPr bwMode="auto">
          <a:xfrm>
            <a:off x="0" y="1772816"/>
            <a:ext cx="9144000" cy="4464496"/>
          </a:xfrm>
          <a:prstGeom prst="rect">
            <a:avLst/>
          </a:prstGeom>
          <a:noFill/>
        </p:spPr>
      </p:pic>
      <p:sp>
        <p:nvSpPr>
          <p:cNvPr id="2" name="Title 1"/>
          <p:cNvSpPr>
            <a:spLocks noGrp="1"/>
          </p:cNvSpPr>
          <p:nvPr>
            <p:ph type="title"/>
            <p:custDataLst>
              <p:tags r:id="rId2"/>
            </p:custDataLst>
          </p:nvPr>
        </p:nvSpPr>
        <p:spPr>
          <a:xfrm rot="20892276">
            <a:off x="-16117" y="926739"/>
            <a:ext cx="9058127" cy="778009"/>
          </a:xfrm>
          <a:solidFill>
            <a:srgbClr val="FFFFCC"/>
          </a:solidFill>
          <a:ln>
            <a:solidFill>
              <a:schemeClr val="accent5">
                <a:lumMod val="20000"/>
                <a:lumOff val="80000"/>
              </a:schemeClr>
            </a:solidFill>
          </a:ln>
        </p:spPr>
        <p:txBody>
          <a:bodyPr>
            <a:noAutofit/>
          </a:bodyPr>
          <a:lstStyle/>
          <a:p>
            <a:pPr lvl="3" algn="ctr" rtl="0">
              <a:spcBef>
                <a:spcPct val="0"/>
              </a:spcBef>
            </a:pPr>
            <a:r>
              <a:rPr lang="el-GR" sz="2900" b="1" dirty="0" smtClean="0">
                <a:solidFill>
                  <a:schemeClr val="tx1">
                    <a:lumMod val="85000"/>
                    <a:lumOff val="15000"/>
                  </a:schemeClr>
                </a:solidFill>
                <a:latin typeface="Arial" pitchFamily="34" charset="0"/>
                <a:cs typeface="Arial" pitchFamily="34" charset="0"/>
              </a:rPr>
              <a:t>Έντυπο αξιολόγησης</a:t>
            </a:r>
            <a:r>
              <a:rPr lang="en-GB" sz="2900" b="1" dirty="0" smtClean="0">
                <a:solidFill>
                  <a:schemeClr val="tx1">
                    <a:lumMod val="85000"/>
                    <a:lumOff val="15000"/>
                  </a:schemeClr>
                </a:solidFill>
                <a:latin typeface="Arial" pitchFamily="34" charset="0"/>
                <a:cs typeface="Arial" pitchFamily="34" charset="0"/>
              </a:rPr>
              <a:t> </a:t>
            </a:r>
            <a:r>
              <a:rPr lang="el-GR" sz="2900" b="1" dirty="0" smtClean="0">
                <a:solidFill>
                  <a:schemeClr val="tx1">
                    <a:lumMod val="85000"/>
                    <a:lumOff val="15000"/>
                  </a:schemeClr>
                </a:solidFill>
                <a:latin typeface="Arial" pitchFamily="34" charset="0"/>
                <a:cs typeface="Arial" pitchFamily="34" charset="0"/>
              </a:rPr>
              <a:t>προσωπικής</a:t>
            </a:r>
            <a:r>
              <a:rPr lang="en-GB" sz="2900" b="1" dirty="0" smtClean="0">
                <a:solidFill>
                  <a:schemeClr val="tx1">
                    <a:lumMod val="85000"/>
                    <a:lumOff val="15000"/>
                  </a:schemeClr>
                </a:solidFill>
                <a:latin typeface="Arial" pitchFamily="34" charset="0"/>
                <a:cs typeface="Arial" pitchFamily="34" charset="0"/>
              </a:rPr>
              <a:t> </a:t>
            </a:r>
            <a:r>
              <a:rPr lang="el-GR" sz="2900" b="1" dirty="0" smtClean="0">
                <a:solidFill>
                  <a:schemeClr val="tx1">
                    <a:lumMod val="85000"/>
                    <a:lumOff val="15000"/>
                  </a:schemeClr>
                </a:solidFill>
                <a:latin typeface="Arial" pitchFamily="34" charset="0"/>
                <a:cs typeface="Arial" pitchFamily="34" charset="0"/>
              </a:rPr>
              <a:t>συνέντευξης   </a:t>
            </a:r>
            <a:endParaRPr lang="el-GR" sz="2900" b="1" dirty="0">
              <a:solidFill>
                <a:schemeClr val="tx1">
                  <a:lumMod val="85000"/>
                  <a:lumOff val="15000"/>
                </a:schemeClr>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28</a:t>
            </a:fld>
            <a:endParaRPr lang="el-GR"/>
          </a:p>
        </p:txBody>
      </p:sp>
    </p:spTree>
    <p:custDataLst>
      <p:tags r:id="rId1"/>
    </p:custData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a:xfrm>
            <a:off x="0" y="0"/>
            <a:ext cx="9144000" cy="908720"/>
          </a:xfrm>
          <a:solidFill>
            <a:srgbClr val="FF0000"/>
          </a:solidFill>
          <a:scene3d>
            <a:camera prst="perspectiveFront"/>
            <a:lightRig rig="threePt" dir="t"/>
          </a:scene3d>
        </p:spPr>
        <p:txBody>
          <a:bodyPr>
            <a:normAutofit/>
          </a:bodyPr>
          <a:lstStyle/>
          <a:p>
            <a:r>
              <a:rPr lang="el-GR" sz="3600" dirty="0" smtClean="0">
                <a:solidFill>
                  <a:schemeClr val="bg1"/>
                </a:solidFill>
                <a:latin typeface="Arial" pitchFamily="34" charset="0"/>
                <a:cs typeface="Arial" pitchFamily="34" charset="0"/>
              </a:rPr>
              <a:t>Δεξιότητες Αξιολογητών Συνέντευξης</a:t>
            </a:r>
            <a:endParaRPr lang="el-GR" sz="3600" dirty="0">
              <a:solidFill>
                <a:schemeClr val="bg1"/>
              </a:solidFill>
              <a:latin typeface="Arial" pitchFamily="34" charset="0"/>
              <a:cs typeface="Arial" pitchFamily="34" charset="0"/>
            </a:endParaRPr>
          </a:p>
        </p:txBody>
      </p:sp>
      <p:pic>
        <p:nvPicPr>
          <p:cNvPr id="68610" name="Picture 2" descr="http://www.comofazer.net/wp-content/uploads/2013/11/curriculum-emprego.jpg"/>
          <p:cNvPicPr>
            <a:picLocks noChangeAspect="1" noChangeArrowheads="1"/>
          </p:cNvPicPr>
          <p:nvPr/>
        </p:nvPicPr>
        <p:blipFill>
          <a:blip r:embed="rId5" cstate="print"/>
          <a:srcRect/>
          <a:stretch>
            <a:fillRect/>
          </a:stretch>
        </p:blipFill>
        <p:spPr bwMode="auto">
          <a:xfrm>
            <a:off x="0" y="1484784"/>
            <a:ext cx="9144000" cy="4824536"/>
          </a:xfrm>
          <a:prstGeom prst="rect">
            <a:avLst/>
          </a:prstGeom>
          <a:noFill/>
        </p:spPr>
      </p:pic>
      <p:sp>
        <p:nvSpPr>
          <p:cNvPr id="4" name="Slide Number Placeholder 3"/>
          <p:cNvSpPr>
            <a:spLocks noGrp="1"/>
          </p:cNvSpPr>
          <p:nvPr>
            <p:ph type="sldNum" sz="quarter" idx="12"/>
          </p:nvPr>
        </p:nvSpPr>
        <p:spPr/>
        <p:txBody>
          <a:bodyPr/>
          <a:lstStyle/>
          <a:p>
            <a:fld id="{FF54B3E2-F008-4CCC-A39B-2A5AB36CC58C}" type="slidenum">
              <a:rPr lang="el-GR" smtClean="0"/>
              <a:pPr/>
              <a:t>29</a:t>
            </a:fld>
            <a:endParaRPr lang="el-GR"/>
          </a:p>
        </p:txBody>
      </p:sp>
      <p:sp>
        <p:nvSpPr>
          <p:cNvPr id="5" name="Footer Placeholder 4"/>
          <p:cNvSpPr>
            <a:spLocks noGrp="1"/>
          </p:cNvSpPr>
          <p:nvPr>
            <p:ph type="ftr" sz="quarter" idx="11"/>
          </p:nvPr>
        </p:nvSpPr>
        <p:spPr/>
        <p:txBody>
          <a:bodyPr/>
          <a:lstStyle/>
          <a:p>
            <a:endParaRPr lang="el-G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cene3d>
            <a:camera prst="perspectiveFront"/>
            <a:lightRig rig="threePt" dir="t"/>
          </a:scene3d>
        </p:spPr>
        <p:txBody>
          <a:bodyPr>
            <a:normAutofit/>
          </a:bodyPr>
          <a:lstStyle/>
          <a:p>
            <a:pPr algn="l"/>
            <a:r>
              <a:rPr lang="el-GR" sz="3200" dirty="0" smtClean="0">
                <a:solidFill>
                  <a:srgbClr val="C00000"/>
                </a:solidFill>
                <a:effectLst/>
                <a:latin typeface="Arial" pitchFamily="34" charset="0"/>
                <a:cs typeface="Arial" pitchFamily="34" charset="0"/>
              </a:rPr>
              <a:t>Συστάσεις - Εισηγητής</a:t>
            </a:r>
            <a:r>
              <a:rPr lang="en-US" sz="3200" dirty="0" smtClean="0">
                <a:solidFill>
                  <a:srgbClr val="C00000"/>
                </a:solidFill>
                <a:effectLst/>
                <a:latin typeface="Arial" pitchFamily="34" charset="0"/>
                <a:cs typeface="Arial" pitchFamily="34" charset="0"/>
              </a:rPr>
              <a:t> </a:t>
            </a:r>
            <a:endParaRPr lang="el-GR" sz="3200" dirty="0">
              <a:solidFill>
                <a:srgbClr val="C00000"/>
              </a:solidFill>
              <a:effectLst/>
            </a:endParaRPr>
          </a:p>
        </p:txBody>
      </p:sp>
      <p:sp>
        <p:nvSpPr>
          <p:cNvPr id="3" name="Content Placeholder 2"/>
          <p:cNvSpPr>
            <a:spLocks noGrp="1"/>
          </p:cNvSpPr>
          <p:nvPr>
            <p:ph idx="1"/>
          </p:nvPr>
        </p:nvSpPr>
        <p:spPr>
          <a:xfrm>
            <a:off x="475769" y="1715271"/>
            <a:ext cx="8229600" cy="4525963"/>
          </a:xfrm>
        </p:spPr>
        <p:txBody>
          <a:bodyPr>
            <a:normAutofit/>
          </a:bodyPr>
          <a:lstStyle/>
          <a:p>
            <a:pPr marL="355600" indent="-355600">
              <a:spcAft>
                <a:spcPts val="600"/>
              </a:spcAft>
              <a:buClr>
                <a:schemeClr val="accent4">
                  <a:lumMod val="50000"/>
                </a:schemeClr>
              </a:buClr>
              <a:buSzPct val="90000"/>
              <a:buFont typeface="Arial" pitchFamily="34" charset="0"/>
              <a:buChar char="►"/>
            </a:pPr>
            <a:r>
              <a:rPr lang="el-GR" sz="2700" dirty="0" smtClean="0">
                <a:latin typeface="Arial" pitchFamily="34" charset="0"/>
                <a:cs typeface="Arial" pitchFamily="34" charset="0"/>
              </a:rPr>
              <a:t>Ζαχαρίας Ιωάννου</a:t>
            </a:r>
            <a:endParaRPr lang="en-GB" sz="2700" dirty="0" smtClean="0">
              <a:latin typeface="Arial" pitchFamily="34" charset="0"/>
              <a:cs typeface="Arial" pitchFamily="34" charset="0"/>
            </a:endParaRPr>
          </a:p>
          <a:p>
            <a:pPr marL="755650" lvl="1" indent="-355600">
              <a:spcAft>
                <a:spcPts val="600"/>
              </a:spcAft>
              <a:buClr>
                <a:schemeClr val="accent4">
                  <a:lumMod val="50000"/>
                </a:schemeClr>
              </a:buClr>
              <a:buSzPct val="90000"/>
              <a:buFont typeface="Wingdings" pitchFamily="2" charset="2"/>
              <a:buChar char="§"/>
            </a:pPr>
            <a:r>
              <a:rPr lang="en-GB" sz="2000" dirty="0" smtClean="0">
                <a:latin typeface="Arial" pitchFamily="34" charset="0"/>
                <a:cs typeface="Arial" pitchFamily="34" charset="0"/>
              </a:rPr>
              <a:t> </a:t>
            </a:r>
            <a:r>
              <a:rPr lang="en-GB" sz="2400" dirty="0" err="1" smtClean="0">
                <a:latin typeface="Arial" pitchFamily="34" charset="0"/>
                <a:cs typeface="Arial" pitchFamily="34" charset="0"/>
                <a:hlinkClick r:id="rId3"/>
              </a:rPr>
              <a:t>z_ioannou</a:t>
            </a:r>
            <a:r>
              <a:rPr lang="el-GR" sz="2400" dirty="0" smtClean="0">
                <a:latin typeface="Arial" pitchFamily="34" charset="0"/>
                <a:cs typeface="Arial" pitchFamily="34" charset="0"/>
                <a:hlinkClick r:id="rId3"/>
              </a:rPr>
              <a:t>@</a:t>
            </a:r>
            <a:r>
              <a:rPr lang="en-US" sz="2400" dirty="0" smtClean="0">
                <a:latin typeface="Arial" pitchFamily="34" charset="0"/>
                <a:cs typeface="Arial" pitchFamily="34" charset="0"/>
                <a:hlinkClick r:id="rId3"/>
              </a:rPr>
              <a:t>cytanet.com.cy</a:t>
            </a:r>
            <a:endParaRPr lang="en-US" sz="2400" dirty="0" smtClean="0">
              <a:latin typeface="Arial" pitchFamily="34" charset="0"/>
              <a:cs typeface="Arial" pitchFamily="34" charset="0"/>
            </a:endParaRPr>
          </a:p>
          <a:p>
            <a:pPr marL="755650" lvl="1" indent="-355600">
              <a:spcAft>
                <a:spcPts val="600"/>
              </a:spcAft>
              <a:buClr>
                <a:schemeClr val="accent4">
                  <a:lumMod val="50000"/>
                </a:schemeClr>
              </a:buClr>
              <a:buSzPct val="90000"/>
              <a:buFont typeface="Wingdings" pitchFamily="2" charset="2"/>
              <a:buChar char="§"/>
            </a:pPr>
            <a:r>
              <a:rPr lang="en-US" sz="2400" dirty="0" smtClean="0">
                <a:latin typeface="Arial" pitchFamily="34" charset="0"/>
                <a:cs typeface="Arial" pitchFamily="34" charset="0"/>
              </a:rPr>
              <a:t>99 - 411410</a:t>
            </a:r>
            <a:endParaRPr lang="en-GB" sz="2400" dirty="0" smtClean="0">
              <a:latin typeface="Arial" pitchFamily="34" charset="0"/>
              <a:cs typeface="Arial" pitchFamily="34" charset="0"/>
            </a:endParaRPr>
          </a:p>
          <a:p>
            <a:pPr marL="629920" lvl="1" indent="-355600">
              <a:spcAft>
                <a:spcPts val="600"/>
              </a:spcAft>
              <a:buClr>
                <a:schemeClr val="accent4">
                  <a:lumMod val="50000"/>
                </a:schemeClr>
              </a:buClr>
              <a:buSzPct val="90000"/>
              <a:buFont typeface="Arial" pitchFamily="34" charset="0"/>
              <a:buChar char="►"/>
            </a:pPr>
            <a:r>
              <a:rPr lang="el-GR" sz="2700" dirty="0" smtClean="0">
                <a:latin typeface="Arial" pitchFamily="34" charset="0"/>
                <a:cs typeface="Arial" pitchFamily="34" charset="0"/>
              </a:rPr>
              <a:t>Σύμβουλος / Εκπαιδευτής </a:t>
            </a:r>
            <a:endParaRPr lang="en-GB" sz="2700" dirty="0" smtClean="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7550FA2-0A6F-4CD8-BDF0-A78A2EF140ED}" type="slidenum">
              <a:rPr lang="el-GR" smtClean="0"/>
              <a:pPr/>
              <a:t>3</a:t>
            </a:fld>
            <a:endParaRPr lang="el-GR"/>
          </a:p>
        </p:txBody>
      </p:sp>
      <p:pic>
        <p:nvPicPr>
          <p:cNvPr id="7" name="Picture 6" descr="Description: 2012-09-26 08 22 24"/>
          <p:cNvPicPr/>
          <p:nvPr/>
        </p:nvPicPr>
        <p:blipFill>
          <a:blip r:embed="rId4" r:link="rId5" cstate="print"/>
          <a:srcRect/>
          <a:stretch>
            <a:fillRect/>
          </a:stretch>
        </p:blipFill>
        <p:spPr bwMode="auto">
          <a:xfrm>
            <a:off x="7201471" y="188640"/>
            <a:ext cx="1656184" cy="1728192"/>
          </a:xfrm>
          <a:prstGeom prst="ellipse">
            <a:avLst/>
          </a:prstGeom>
          <a:ln>
            <a:noFill/>
          </a:ln>
          <a:effectLst>
            <a:softEdge rad="112500"/>
          </a:effectLst>
        </p:spPr>
      </p:pic>
      <p:pic>
        <p:nvPicPr>
          <p:cNvPr id="8" name="Picture 8" descr="AlphaMega"/>
          <p:cNvPicPr>
            <a:picLocks noChangeAspect="1" noChangeArrowheads="1"/>
          </p:cNvPicPr>
          <p:nvPr/>
        </p:nvPicPr>
        <p:blipFill>
          <a:blip r:embed="rId6" cstate="print"/>
          <a:srcRect/>
          <a:stretch>
            <a:fillRect/>
          </a:stretch>
        </p:blipFill>
        <p:spPr bwMode="auto">
          <a:xfrm>
            <a:off x="7643511" y="5445224"/>
            <a:ext cx="1272530" cy="769911"/>
          </a:xfrm>
          <a:prstGeom prst="rect">
            <a:avLst/>
          </a:prstGeom>
          <a:noFill/>
        </p:spPr>
      </p:pic>
      <p:pic>
        <p:nvPicPr>
          <p:cNvPr id="9" name="Picture 4" descr="logo_tag"/>
          <p:cNvPicPr>
            <a:picLocks noChangeAspect="1" noChangeArrowheads="1"/>
          </p:cNvPicPr>
          <p:nvPr/>
        </p:nvPicPr>
        <p:blipFill>
          <a:blip r:embed="rId7" cstate="print"/>
          <a:srcRect/>
          <a:stretch>
            <a:fillRect/>
          </a:stretch>
        </p:blipFill>
        <p:spPr bwMode="auto">
          <a:xfrm>
            <a:off x="7734631" y="2492896"/>
            <a:ext cx="1013384" cy="576064"/>
          </a:xfrm>
          <a:prstGeom prst="rect">
            <a:avLst/>
          </a:prstGeom>
          <a:ln>
            <a:noFill/>
            <a:headEnd/>
            <a:tailEnd/>
          </a:ln>
        </p:spPr>
        <p:style>
          <a:lnRef idx="2">
            <a:schemeClr val="accent2"/>
          </a:lnRef>
          <a:fillRef idx="1">
            <a:schemeClr val="lt1"/>
          </a:fillRef>
          <a:effectRef idx="0">
            <a:schemeClr val="accent2"/>
          </a:effectRef>
          <a:fontRef idx="minor">
            <a:schemeClr val="dk1"/>
          </a:fontRef>
        </p:style>
      </p:pic>
      <p:pic>
        <p:nvPicPr>
          <p:cNvPr id="10" name="Picture 4" descr="http://www.zorpas.com.cy/images/logos/brown_logo_gr.png">
            <a:hlinkClick r:id="rId8"/>
          </p:cNvPr>
          <p:cNvPicPr>
            <a:picLocks noChangeAspect="1" noChangeArrowheads="1"/>
          </p:cNvPicPr>
          <p:nvPr/>
        </p:nvPicPr>
        <p:blipFill>
          <a:blip r:embed="rId9" cstate="print"/>
          <a:srcRect/>
          <a:stretch>
            <a:fillRect/>
          </a:stretch>
        </p:blipFill>
        <p:spPr bwMode="auto">
          <a:xfrm>
            <a:off x="7596335" y="4462652"/>
            <a:ext cx="1289977" cy="576064"/>
          </a:xfrm>
          <a:prstGeom prst="rect">
            <a:avLst/>
          </a:prstGeom>
          <a:noFill/>
        </p:spPr>
      </p:pic>
      <p:pic>
        <p:nvPicPr>
          <p:cNvPr id="11" name="Picture 12" descr="http://t0.gstatic.com/images?q=tbn:vKPUxwzFl3Ly0M%3Ahttp://www.kochfilm.com/about/images/logo_middlesex2.jpg">
            <a:hlinkClick r:id="rId10"/>
          </p:cNvPr>
          <p:cNvPicPr>
            <a:picLocks noChangeAspect="1" noChangeArrowheads="1"/>
          </p:cNvPicPr>
          <p:nvPr/>
        </p:nvPicPr>
        <p:blipFill>
          <a:blip r:embed="rId11" cstate="print"/>
          <a:srcRect/>
          <a:stretch>
            <a:fillRect/>
          </a:stretch>
        </p:blipFill>
        <p:spPr bwMode="auto">
          <a:xfrm>
            <a:off x="4649992" y="4318017"/>
            <a:ext cx="936104" cy="709322"/>
          </a:xfrm>
          <a:prstGeom prst="rect">
            <a:avLst/>
          </a:prstGeom>
          <a:noFill/>
        </p:spPr>
      </p:pic>
      <p:pic>
        <p:nvPicPr>
          <p:cNvPr id="12" name="Picture 2" descr="The Chartered Institute of Personnel and Development"/>
          <p:cNvPicPr>
            <a:picLocks noChangeAspect="1" noChangeArrowheads="1"/>
          </p:cNvPicPr>
          <p:nvPr/>
        </p:nvPicPr>
        <p:blipFill>
          <a:blip r:embed="rId12" cstate="print"/>
          <a:srcRect/>
          <a:stretch>
            <a:fillRect/>
          </a:stretch>
        </p:blipFill>
        <p:spPr bwMode="auto">
          <a:xfrm>
            <a:off x="7823574" y="3523168"/>
            <a:ext cx="804703" cy="481643"/>
          </a:xfrm>
          <a:prstGeom prst="rect">
            <a:avLst/>
          </a:prstGeom>
          <a:noFill/>
        </p:spPr>
      </p:pic>
      <p:pic>
        <p:nvPicPr>
          <p:cNvPr id="13" name="Picture 10" descr="http://t2.gstatic.com/images?q=tbn:Kt1-PvILepXdfM%3Ahttp://www.cyhrma.org/Portals/0/images/KEPA%2520logo%2520shadow%25201200ppi.jpg">
            <a:hlinkClick r:id="rId13"/>
          </p:cNvPr>
          <p:cNvPicPr>
            <a:picLocks noChangeAspect="1" noChangeArrowheads="1"/>
          </p:cNvPicPr>
          <p:nvPr/>
        </p:nvPicPr>
        <p:blipFill>
          <a:blip r:embed="rId14" cstate="print"/>
          <a:srcRect/>
          <a:stretch>
            <a:fillRect/>
          </a:stretch>
        </p:blipFill>
        <p:spPr bwMode="auto">
          <a:xfrm>
            <a:off x="6124997" y="2780928"/>
            <a:ext cx="1296144" cy="954073"/>
          </a:xfrm>
          <a:prstGeom prst="rect">
            <a:avLst/>
          </a:prstGeom>
          <a:noFill/>
        </p:spPr>
      </p:pic>
      <p:pic>
        <p:nvPicPr>
          <p:cNvPr id="16" name="Picture 8" descr="http://photos1.blogger.com/x/blogger2/2650/456576350120723/227/354125/gse_multipart12263.jpg"/>
          <p:cNvPicPr>
            <a:picLocks noChangeAspect="1" noChangeArrowheads="1"/>
          </p:cNvPicPr>
          <p:nvPr/>
        </p:nvPicPr>
        <p:blipFill>
          <a:blip r:embed="rId15" cstate="print"/>
          <a:srcRect/>
          <a:stretch>
            <a:fillRect/>
          </a:stretch>
        </p:blipFill>
        <p:spPr bwMode="auto">
          <a:xfrm>
            <a:off x="4572000" y="5589239"/>
            <a:ext cx="1296144" cy="594669"/>
          </a:xfrm>
          <a:prstGeom prst="rect">
            <a:avLst/>
          </a:prstGeom>
          <a:noFill/>
        </p:spPr>
      </p:pic>
      <p:pic>
        <p:nvPicPr>
          <p:cNvPr id="17" name="Picture 2" descr="http://upload.wikimedia.org/wikipedia/commons/thumb/9/97/Astinomia_Kyprou.svg/1229px-Astinomia_Kyprou.svg.png"/>
          <p:cNvPicPr>
            <a:picLocks noChangeAspect="1" noChangeArrowheads="1"/>
          </p:cNvPicPr>
          <p:nvPr/>
        </p:nvPicPr>
        <p:blipFill>
          <a:blip r:embed="rId16" cstate="print"/>
          <a:srcRect/>
          <a:stretch>
            <a:fillRect/>
          </a:stretch>
        </p:blipFill>
        <p:spPr bwMode="auto">
          <a:xfrm>
            <a:off x="6300192" y="5445224"/>
            <a:ext cx="945757" cy="715556"/>
          </a:xfrm>
          <a:prstGeom prst="rect">
            <a:avLst/>
          </a:prstGeom>
          <a:noFill/>
        </p:spPr>
      </p:pic>
      <p:pic>
        <p:nvPicPr>
          <p:cNvPr id="14" name="Picture 2" descr="https://sites.google.com/site/englishsspace/cv-europass/14997-europass_logo_europe_color.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15262" y="4112858"/>
            <a:ext cx="1115615" cy="7563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ocial space academy"/>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3481" y="5214792"/>
            <a:ext cx="1973585" cy="1000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ntercollege nicosi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85906" y="4154785"/>
            <a:ext cx="1666875"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44009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http://www.nicoleleeideas.com/wp-content/uploads/2014/03/time-to-organize.jpg"/>
          <p:cNvPicPr>
            <a:picLocks noChangeAspect="1" noChangeArrowheads="1"/>
          </p:cNvPicPr>
          <p:nvPr/>
        </p:nvPicPr>
        <p:blipFill>
          <a:blip r:embed="rId7" cstate="print"/>
          <a:srcRect/>
          <a:stretch>
            <a:fillRect/>
          </a:stretch>
        </p:blipFill>
        <p:spPr bwMode="auto">
          <a:xfrm>
            <a:off x="0" y="1124744"/>
            <a:ext cx="9144000" cy="5112568"/>
          </a:xfrm>
          <a:prstGeom prst="rect">
            <a:avLst/>
          </a:prstGeom>
          <a:noFill/>
        </p:spPr>
      </p:pic>
      <p:sp>
        <p:nvSpPr>
          <p:cNvPr id="2" name="Title 1"/>
          <p:cNvSpPr>
            <a:spLocks noGrp="1"/>
          </p:cNvSpPr>
          <p:nvPr>
            <p:ph type="title"/>
            <p:custDataLst>
              <p:tags r:id="rId2"/>
            </p:custDataLst>
          </p:nvPr>
        </p:nvSpPr>
        <p:spPr>
          <a:xfrm>
            <a:off x="0" y="116632"/>
            <a:ext cx="8229600" cy="922114"/>
          </a:xfrm>
          <a:scene3d>
            <a:camera prst="perspectiveFront"/>
            <a:lightRig rig="threePt" dir="t"/>
          </a:scene3d>
        </p:spPr>
        <p:txBody>
          <a:bodyPr>
            <a:noAutofit/>
          </a:bodyPr>
          <a:lstStyle/>
          <a:p>
            <a:pPr lvl="3" algn="l" rtl="0">
              <a:spcBef>
                <a:spcPct val="0"/>
              </a:spcBef>
            </a:pPr>
            <a:r>
              <a:rPr lang="el-GR" sz="3300" dirty="0" smtClean="0">
                <a:solidFill>
                  <a:srgbClr val="FF6600"/>
                </a:solidFill>
                <a:latin typeface="Arial" pitchFamily="34" charset="0"/>
                <a:cs typeface="Arial" pitchFamily="34" charset="0"/>
              </a:rPr>
              <a:t>Οργανωτική ικανότητα</a:t>
            </a:r>
            <a:endParaRPr lang="el-GR" sz="3300" dirty="0">
              <a:solidFill>
                <a:srgbClr val="FF66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30</a:t>
            </a:fld>
            <a:endParaRPr lang="el-GR"/>
          </a:p>
        </p:txBody>
      </p:sp>
      <p:sp>
        <p:nvSpPr>
          <p:cNvPr id="8" name="Rectangle 7"/>
          <p:cNvSpPr/>
          <p:nvPr/>
        </p:nvSpPr>
        <p:spPr>
          <a:xfrm rot="20264930">
            <a:off x="432279" y="3586639"/>
            <a:ext cx="2441013" cy="507831"/>
          </a:xfrm>
          <a:prstGeom prst="rect">
            <a:avLst/>
          </a:prstGeom>
        </p:spPr>
        <p:txBody>
          <a:bodyPr wrap="square">
            <a:spAutoFit/>
          </a:bodyPr>
          <a:lstStyle/>
          <a:p>
            <a:pPr>
              <a:spcBef>
                <a:spcPts val="600"/>
              </a:spcBef>
              <a:spcAft>
                <a:spcPts val="600"/>
              </a:spcAft>
              <a:buClr>
                <a:srgbClr val="FF6600"/>
              </a:buClr>
              <a:buSzPct val="92000"/>
              <a:buFont typeface="Arial" pitchFamily="34" charset="0"/>
              <a:buChar char="►"/>
            </a:pPr>
            <a:r>
              <a:rPr lang="el-GR" sz="2700" dirty="0" smtClean="0">
                <a:latin typeface="Arial" pitchFamily="34" charset="0"/>
                <a:cs typeface="Arial" pitchFamily="34" charset="0"/>
              </a:rPr>
              <a:t>Βιογραφικό</a:t>
            </a:r>
          </a:p>
        </p:txBody>
      </p:sp>
      <p:sp>
        <p:nvSpPr>
          <p:cNvPr id="9" name="Rectangle 8"/>
          <p:cNvSpPr/>
          <p:nvPr/>
        </p:nvSpPr>
        <p:spPr>
          <a:xfrm rot="20262298">
            <a:off x="3701145" y="4397034"/>
            <a:ext cx="2485019" cy="923330"/>
          </a:xfrm>
          <a:prstGeom prst="rect">
            <a:avLst/>
          </a:prstGeom>
        </p:spPr>
        <p:txBody>
          <a:bodyPr wrap="square">
            <a:spAutoFit/>
          </a:bodyPr>
          <a:lstStyle/>
          <a:p>
            <a:pPr marL="457200" indent="-457200">
              <a:spcBef>
                <a:spcPts val="600"/>
              </a:spcBef>
              <a:spcAft>
                <a:spcPts val="600"/>
              </a:spcAft>
              <a:buClr>
                <a:srgbClr val="FF6600"/>
              </a:buClr>
              <a:buSzPct val="92000"/>
              <a:buFont typeface="Wingdings" pitchFamily="2" charset="2"/>
              <a:buChar char="ü"/>
            </a:pPr>
            <a:r>
              <a:rPr lang="el-GR" sz="2700" dirty="0" smtClean="0">
                <a:latin typeface="Arial" pitchFamily="34" charset="0"/>
                <a:cs typeface="Arial" pitchFamily="34" charset="0"/>
              </a:rPr>
              <a:t>Ετοιμασία Ερωτήσεων</a:t>
            </a:r>
          </a:p>
        </p:txBody>
      </p:sp>
      <p:sp>
        <p:nvSpPr>
          <p:cNvPr id="10" name="Rectangle 9"/>
          <p:cNvSpPr/>
          <p:nvPr/>
        </p:nvSpPr>
        <p:spPr>
          <a:xfrm rot="20331714">
            <a:off x="383462" y="4319526"/>
            <a:ext cx="3635896" cy="507831"/>
          </a:xfrm>
          <a:prstGeom prst="rect">
            <a:avLst/>
          </a:prstGeom>
        </p:spPr>
        <p:txBody>
          <a:bodyPr wrap="square">
            <a:spAutoFit/>
          </a:bodyPr>
          <a:lstStyle/>
          <a:p>
            <a:pPr marL="457200" indent="-457200">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Οργάνωση Χώρου</a:t>
            </a:r>
          </a:p>
        </p:txBody>
      </p:sp>
      <p:sp>
        <p:nvSpPr>
          <p:cNvPr id="11" name="Rectangle 10"/>
          <p:cNvSpPr/>
          <p:nvPr/>
        </p:nvSpPr>
        <p:spPr>
          <a:xfrm rot="20756224">
            <a:off x="4850111" y="5352660"/>
            <a:ext cx="3744416" cy="507831"/>
          </a:xfrm>
          <a:prstGeom prst="rect">
            <a:avLst/>
          </a:prstGeom>
        </p:spPr>
        <p:txBody>
          <a:bodyPr wrap="square">
            <a:spAutoFit/>
          </a:bodyPr>
          <a:lstStyle/>
          <a:p>
            <a:pPr marL="457200" indent="-457200">
              <a:spcBef>
                <a:spcPts val="600"/>
              </a:spcBef>
              <a:spcAft>
                <a:spcPts val="600"/>
              </a:spcAft>
              <a:buClr>
                <a:srgbClr val="FF6600"/>
              </a:buClr>
              <a:buSzPct val="92000"/>
              <a:buFont typeface="Wingdings 2" pitchFamily="18" charset="2"/>
              <a:buChar char="R"/>
            </a:pPr>
            <a:r>
              <a:rPr lang="el-GR" sz="2700" dirty="0" smtClean="0">
                <a:latin typeface="Arial" pitchFamily="34" charset="0"/>
                <a:cs typeface="Arial" pitchFamily="34" charset="0"/>
              </a:rPr>
              <a:t>Οργάνωση χρόνου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111552" y="0"/>
            <a:ext cx="4032448" cy="1556792"/>
          </a:xfrm>
          <a:solidFill>
            <a:srgbClr val="FF0000"/>
          </a:solidFill>
          <a:scene3d>
            <a:camera prst="perspectiveFront"/>
            <a:lightRig rig="threePt" dir="t"/>
          </a:scene3d>
        </p:spPr>
        <p:txBody>
          <a:bodyPr>
            <a:noAutofit/>
          </a:bodyPr>
          <a:lstStyle/>
          <a:p>
            <a:pPr lvl="3" algn="l" rtl="0">
              <a:spcBef>
                <a:spcPct val="0"/>
              </a:spcBef>
            </a:pPr>
            <a:r>
              <a:rPr lang="el-GR" sz="3200" dirty="0" smtClean="0">
                <a:solidFill>
                  <a:schemeClr val="bg1"/>
                </a:solidFill>
              </a:rPr>
              <a:t>Διαχειρίζομαι </a:t>
            </a:r>
            <a:r>
              <a:rPr lang="el-GR" sz="3200" u="sng" dirty="0" smtClean="0">
                <a:solidFill>
                  <a:schemeClr val="bg1"/>
                </a:solidFill>
              </a:rPr>
              <a:t>αποτελεσματικά</a:t>
            </a:r>
            <a:r>
              <a:rPr lang="el-GR" sz="3200" dirty="0" smtClean="0">
                <a:solidFill>
                  <a:schemeClr val="bg1"/>
                </a:solidFill>
              </a:rPr>
              <a:t> τον χρόνο εργασίας μου</a:t>
            </a:r>
            <a:endParaRPr lang="el-GR" sz="3200" dirty="0">
              <a:solidFill>
                <a:schemeClr val="bg1"/>
              </a:solidFill>
              <a:latin typeface="Arial" pitchFamily="34" charset="0"/>
              <a:cs typeface="Arial" pitchFamily="34" charset="0"/>
            </a:endParaRPr>
          </a:p>
        </p:txBody>
      </p:sp>
      <p:pic>
        <p:nvPicPr>
          <p:cNvPr id="8" name="Picture 2" descr="http://www.office-shield.com/images/Time-Efficiency.jpg"/>
          <p:cNvPicPr>
            <a:picLocks noChangeAspect="1" noChangeArrowheads="1"/>
          </p:cNvPicPr>
          <p:nvPr>
            <p:custDataLst>
              <p:tags r:id="rId3"/>
            </p:custDataLst>
          </p:nvPr>
        </p:nvPicPr>
        <p:blipFill>
          <a:blip r:embed="rId6" cstate="print"/>
          <a:srcRect/>
          <a:stretch>
            <a:fillRect/>
          </a:stretch>
        </p:blipFill>
        <p:spPr bwMode="auto">
          <a:xfrm>
            <a:off x="0" y="0"/>
            <a:ext cx="4716016" cy="6858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FF54B3E2-F008-4CCC-A39B-2A5AB36CC58C}" type="slidenum">
              <a:rPr lang="el-GR" smtClean="0"/>
              <a:pPr/>
              <a:t>31</a:t>
            </a:fld>
            <a:endParaRPr lang="el-GR"/>
          </a:p>
        </p:txBody>
      </p:sp>
      <p:sp>
        <p:nvSpPr>
          <p:cNvPr id="3" name="Down Arrow Callout 2"/>
          <p:cNvSpPr/>
          <p:nvPr/>
        </p:nvSpPr>
        <p:spPr>
          <a:xfrm>
            <a:off x="5272018" y="1916832"/>
            <a:ext cx="3528392" cy="2556284"/>
          </a:xfrm>
          <a:prstGeom prst="downArrowCallout">
            <a:avLst/>
          </a:prstGeom>
          <a:solidFill>
            <a:srgbClr val="FFFF0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l-GR" sz="2700" dirty="0" smtClean="0">
                <a:solidFill>
                  <a:schemeClr val="tx1"/>
                </a:solidFill>
                <a:latin typeface="Arial" pitchFamily="34" charset="0"/>
                <a:cs typeface="Arial" pitchFamily="34" charset="0"/>
              </a:rPr>
              <a:t>Χρόνος </a:t>
            </a:r>
          </a:p>
          <a:p>
            <a:pPr algn="ctr">
              <a:spcBef>
                <a:spcPts val="600"/>
              </a:spcBef>
              <a:spcAft>
                <a:spcPts val="600"/>
              </a:spcAft>
            </a:pPr>
            <a:r>
              <a:rPr lang="el-GR" sz="2700" dirty="0" smtClean="0">
                <a:solidFill>
                  <a:schemeClr val="tx1"/>
                </a:solidFill>
                <a:latin typeface="Arial" pitchFamily="34" charset="0"/>
                <a:cs typeface="Arial" pitchFamily="34" charset="0"/>
              </a:rPr>
              <a:t>Ενέργεια</a:t>
            </a:r>
          </a:p>
          <a:p>
            <a:pPr algn="ctr">
              <a:spcBef>
                <a:spcPts val="600"/>
              </a:spcBef>
              <a:spcAft>
                <a:spcPts val="600"/>
              </a:spcAft>
            </a:pPr>
            <a:r>
              <a:rPr lang="el-GR" sz="2700" dirty="0" smtClean="0">
                <a:solidFill>
                  <a:schemeClr val="tx1"/>
                </a:solidFill>
                <a:latin typeface="Arial" pitchFamily="34" charset="0"/>
                <a:cs typeface="Arial" pitchFamily="34" charset="0"/>
              </a:rPr>
              <a:t>Ταλέντο</a:t>
            </a:r>
            <a:endParaRPr lang="el-GR" sz="2700" dirty="0">
              <a:solidFill>
                <a:schemeClr val="tx1"/>
              </a:solidFill>
              <a:latin typeface="Arial" pitchFamily="34" charset="0"/>
              <a:cs typeface="Arial" pitchFamily="34" charset="0"/>
            </a:endParaRPr>
          </a:p>
        </p:txBody>
      </p:sp>
      <p:sp>
        <p:nvSpPr>
          <p:cNvPr id="4" name="Down Ribbon 3"/>
          <p:cNvSpPr/>
          <p:nvPr/>
        </p:nvSpPr>
        <p:spPr>
          <a:xfrm>
            <a:off x="5004048" y="4581128"/>
            <a:ext cx="4032448" cy="1944216"/>
          </a:xfrm>
          <a:prstGeom prst="ribbon">
            <a:avLst/>
          </a:prstGeom>
          <a:solidFill>
            <a:schemeClr val="accent1">
              <a:lumMod val="20000"/>
              <a:lumOff val="80000"/>
            </a:schemeClr>
          </a:solidFill>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dirty="0" smtClean="0">
                <a:solidFill>
                  <a:schemeClr val="tx1"/>
                </a:solidFill>
                <a:latin typeface="Arial" pitchFamily="34" charset="0"/>
                <a:cs typeface="Arial" pitchFamily="34" charset="0"/>
              </a:rPr>
              <a:t>Αποτέλεσμα</a:t>
            </a:r>
            <a:endParaRPr lang="el-GR" sz="2600" dirty="0">
              <a:solidFill>
                <a:schemeClr val="tx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310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57554" y="188640"/>
            <a:ext cx="6182797" cy="764704"/>
          </a:xfrm>
          <a:solidFill>
            <a:schemeClr val="accent5">
              <a:lumMod val="20000"/>
              <a:lumOff val="80000"/>
            </a:schemeClr>
          </a:solidFill>
          <a:ln>
            <a:solidFill>
              <a:srgbClr val="C00000"/>
            </a:solidFill>
          </a:ln>
          <a:scene3d>
            <a:camera prst="perspectiveFront"/>
            <a:lightRig rig="threePt" dir="t"/>
          </a:scene3d>
        </p:spPr>
        <p:txBody>
          <a:bodyPr>
            <a:noAutofit/>
          </a:bodyPr>
          <a:lstStyle/>
          <a:p>
            <a:pPr lvl="3" algn="ctr" rtl="0">
              <a:spcBef>
                <a:spcPct val="0"/>
              </a:spcBef>
            </a:pPr>
            <a:r>
              <a:rPr lang="el-GR" sz="3200" dirty="0" smtClean="0">
                <a:solidFill>
                  <a:schemeClr val="tx1"/>
                </a:solidFill>
              </a:rPr>
              <a:t>Η θεωρία του άδειου δοχείου</a:t>
            </a:r>
            <a:endParaRPr lang="el-GR" sz="3200" dirty="0">
              <a:solidFill>
                <a:schemeClr val="tx1"/>
              </a:solidFill>
              <a:latin typeface="Arial" pitchFamily="34" charset="0"/>
              <a:cs typeface="Arial" pitchFamily="34" charset="0"/>
            </a:endParaRPr>
          </a:p>
        </p:txBody>
      </p:sp>
      <p:sp>
        <p:nvSpPr>
          <p:cNvPr id="15" name="Slide Number Placeholder 14"/>
          <p:cNvSpPr>
            <a:spLocks noGrp="1"/>
          </p:cNvSpPr>
          <p:nvPr>
            <p:ph type="sldNum" sz="quarter" idx="12"/>
          </p:nvPr>
        </p:nvSpPr>
        <p:spPr/>
        <p:txBody>
          <a:bodyPr/>
          <a:lstStyle/>
          <a:p>
            <a:fld id="{FF54B3E2-F008-4CCC-A39B-2A5AB36CC58C}" type="slidenum">
              <a:rPr lang="el-GR" smtClean="0"/>
              <a:pPr/>
              <a:t>32</a:t>
            </a:fld>
            <a:endParaRPr lang="el-G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52" y="1555113"/>
            <a:ext cx="2789888" cy="423835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9552" y="1700808"/>
            <a:ext cx="2420864" cy="2484364"/>
          </a:xfrm>
          <a:prstGeom prst="rect">
            <a:avLst/>
          </a:prstGeom>
        </p:spPr>
      </p:pic>
      <p:pic>
        <p:nvPicPr>
          <p:cNvPr id="19" name="Picture 4" descr="http://www.continentalsports.co.uk/992-2382-large/small-ball-p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0728" y="4662527"/>
            <a:ext cx="1939389" cy="17908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6000" r="90000"/>
                    </a14:imgEffect>
                  </a14:imgLayer>
                </a14:imgProps>
              </a:ext>
              <a:ext uri="{28A0092B-C50C-407E-A947-70E740481C1C}">
                <a14:useLocalDpi xmlns:a14="http://schemas.microsoft.com/office/drawing/2010/main" val="0"/>
              </a:ext>
            </a:extLst>
          </a:blip>
          <a:srcRect l="8163" t="14932" r="13239" b="11714"/>
          <a:stretch/>
        </p:blipFill>
        <p:spPr>
          <a:xfrm>
            <a:off x="323528" y="4471711"/>
            <a:ext cx="2636888" cy="1511910"/>
          </a:xfrm>
          <a:prstGeom prst="rect">
            <a:avLst/>
          </a:prstGeom>
        </p:spPr>
      </p:pic>
      <p:pic>
        <p:nvPicPr>
          <p:cNvPr id="23" name="Picture 2" descr="http://michaelreid.typepad.com/.a/6a00e54edabd838833011168a00f09970c-800wi">
            <a:hlinkClick r:id="rId10"/>
          </p:cNvPr>
          <p:cNvPicPr>
            <a:picLocks noChangeAspect="1" noChangeArrowheads="1"/>
          </p:cNvPicPr>
          <p:nvPr/>
        </p:nvPicPr>
        <p:blipFill>
          <a:blip r:embed="rId11" cstate="print"/>
          <a:srcRect/>
          <a:stretch>
            <a:fillRect/>
          </a:stretch>
        </p:blipFill>
        <p:spPr bwMode="auto">
          <a:xfrm>
            <a:off x="3204913" y="2469459"/>
            <a:ext cx="1544752" cy="1252152"/>
          </a:xfrm>
          <a:prstGeom prst="rect">
            <a:avLst/>
          </a:prstGeom>
          <a:noFill/>
        </p:spPr>
      </p:pic>
      <p:pic>
        <p:nvPicPr>
          <p:cNvPr id="24" name="Picture 2" descr="http://michaelreid.typepad.com/.a/6a00e54edabd838833011168a00f09970c-800wi">
            <a:hlinkClick r:id="rId10"/>
          </p:cNvP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3069270">
            <a:off x="3853190" y="2851388"/>
            <a:ext cx="1544752" cy="1252152"/>
          </a:xfrm>
          <a:prstGeom prst="rect">
            <a:avLst/>
          </a:prstGeom>
          <a:noFill/>
        </p:spPr>
      </p:pic>
      <p:pic>
        <p:nvPicPr>
          <p:cNvPr id="25" name="Picture 2" descr="http://michaelreid.typepad.com/.a/6a00e54edabd838833011168a00f09970c-800wi">
            <a:hlinkClick r:id="rId10"/>
          </p:cNvP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3191971" y="3003788"/>
            <a:ext cx="1544752" cy="1252152"/>
          </a:xfrm>
          <a:prstGeom prst="rect">
            <a:avLst/>
          </a:prstGeom>
          <a:noFill/>
        </p:spPr>
      </p:pic>
      <p:sp>
        <p:nvSpPr>
          <p:cNvPr id="27" name="Rounded Rectangle 4"/>
          <p:cNvSpPr/>
          <p:nvPr/>
        </p:nvSpPr>
        <p:spPr>
          <a:xfrm>
            <a:off x="2345491" y="1424878"/>
            <a:ext cx="3214625" cy="780320"/>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l" defTabSz="711200">
              <a:lnSpc>
                <a:spcPts val="3300"/>
              </a:lnSpc>
              <a:spcBef>
                <a:spcPct val="0"/>
              </a:spcBef>
              <a:spcAft>
                <a:spcPct val="35000"/>
              </a:spcAft>
            </a:pPr>
            <a:r>
              <a:rPr lang="el-GR" sz="2400" i="1" kern="1200" dirty="0" smtClean="0">
                <a:solidFill>
                  <a:schemeClr val="accent2">
                    <a:lumMod val="50000"/>
                  </a:schemeClr>
                </a:solidFill>
                <a:latin typeface="Arial" pitchFamily="34" charset="0"/>
                <a:cs typeface="Arial" pitchFamily="34" charset="0"/>
              </a:rPr>
              <a:t>Γεμίστε </a:t>
            </a:r>
            <a:r>
              <a:rPr lang="el-GR" sz="2400" b="0" i="1" kern="1200" dirty="0" smtClean="0">
                <a:solidFill>
                  <a:schemeClr val="accent2">
                    <a:lumMod val="50000"/>
                  </a:schemeClr>
                </a:solidFill>
                <a:latin typeface="Arial" pitchFamily="34" charset="0"/>
                <a:cs typeface="Arial" pitchFamily="34" charset="0"/>
              </a:rPr>
              <a:t>το δοχείο με …</a:t>
            </a:r>
            <a:endParaRPr lang="en-US" sz="2400" b="0" i="1" kern="1200" dirty="0">
              <a:solidFill>
                <a:schemeClr val="accent2">
                  <a:lumMod val="50000"/>
                </a:schemeClr>
              </a:solidFill>
              <a:latin typeface="Arial" pitchFamily="34" charset="0"/>
              <a:cs typeface="Arial" pitchFamily="34" charset="0"/>
            </a:endParaRPr>
          </a:p>
        </p:txBody>
      </p:sp>
      <p:sp>
        <p:nvSpPr>
          <p:cNvPr id="3" name="Rectangle 2"/>
          <p:cNvSpPr/>
          <p:nvPr/>
        </p:nvSpPr>
        <p:spPr>
          <a:xfrm rot="20849234">
            <a:off x="6090684" y="3581005"/>
            <a:ext cx="2488823" cy="369332"/>
          </a:xfrm>
          <a:prstGeom prst="rect">
            <a:avLst/>
          </a:prstGeom>
        </p:spPr>
        <p:txBody>
          <a:bodyPr wrap="none">
            <a:spAutoFit/>
          </a:bodyPr>
          <a:lstStyle/>
          <a:p>
            <a:r>
              <a:rPr lang="en-US" dirty="0">
                <a:latin typeface="Arial" charset="0"/>
              </a:rPr>
              <a:t>The Pickle Jar Theory </a:t>
            </a:r>
            <a:endParaRPr lang="el-GR" dirty="0"/>
          </a:p>
        </p:txBody>
      </p:sp>
    </p:spTree>
    <p:custDataLst>
      <p:tags r:id="rId1"/>
    </p:custDataLst>
    <p:extLst>
      <p:ext uri="{BB962C8B-B14F-4D97-AF65-F5344CB8AC3E}">
        <p14:creationId xmlns:p14="http://schemas.microsoft.com/office/powerpoint/2010/main" val="3746945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descr="http://4.bp.blogspot.com/_I4MHhH55m9M/S7xm0jxDymI/AAAAAAAAAFI/JJBPXNjhZro/s1600/Tube+station+CommunicateScience.GIF"/>
          <p:cNvPicPr>
            <a:picLocks noChangeAspect="1" noChangeArrowheads="1"/>
          </p:cNvPicPr>
          <p:nvPr/>
        </p:nvPicPr>
        <p:blipFill>
          <a:blip r:embed="rId8" cstate="print"/>
          <a:srcRect/>
          <a:stretch>
            <a:fillRect/>
          </a:stretch>
        </p:blipFill>
        <p:spPr bwMode="auto">
          <a:xfrm>
            <a:off x="0" y="692696"/>
            <a:ext cx="9144000" cy="6165304"/>
          </a:xfrm>
          <a:prstGeom prst="rect">
            <a:avLst/>
          </a:prstGeom>
          <a:noFill/>
        </p:spPr>
      </p:pic>
      <p:pic>
        <p:nvPicPr>
          <p:cNvPr id="14338" name="Picture 2" descr="http://sphotos-e.ak.fbcdn.net/hphotos-ak-prn1/60275_517600524921623_1586026286_n.jpg"/>
          <p:cNvPicPr>
            <a:picLocks noChangeAspect="1" noChangeArrowheads="1"/>
          </p:cNvPicPr>
          <p:nvPr>
            <p:custDataLst>
              <p:tags r:id="rId2"/>
            </p:custDataLst>
          </p:nvPr>
        </p:nvPicPr>
        <p:blipFill>
          <a:blip r:embed="rId9" cstate="print"/>
          <a:srcRect/>
          <a:stretch>
            <a:fillRect/>
          </a:stretch>
        </p:blipFill>
        <p:spPr bwMode="auto">
          <a:xfrm>
            <a:off x="-9525" y="-40290750"/>
            <a:ext cx="5267325" cy="5391150"/>
          </a:xfrm>
          <a:prstGeom prst="rect">
            <a:avLst/>
          </a:prstGeom>
          <a:noFill/>
        </p:spPr>
      </p:pic>
      <p:pic>
        <p:nvPicPr>
          <p:cNvPr id="14340" name="Picture 4" descr="http://sphotos-e.ak.fbcdn.net/hphotos-ak-prn1/60275_517600524921623_1586026286_n.jpg"/>
          <p:cNvPicPr>
            <a:picLocks noChangeAspect="1" noChangeArrowheads="1"/>
          </p:cNvPicPr>
          <p:nvPr>
            <p:custDataLst>
              <p:tags r:id="rId3"/>
            </p:custDataLst>
          </p:nvPr>
        </p:nvPicPr>
        <p:blipFill>
          <a:blip r:embed="rId9" cstate="print"/>
          <a:srcRect/>
          <a:stretch>
            <a:fillRect/>
          </a:stretch>
        </p:blipFill>
        <p:spPr bwMode="auto">
          <a:xfrm>
            <a:off x="-9525" y="-40290750"/>
            <a:ext cx="5267325" cy="5391150"/>
          </a:xfrm>
          <a:prstGeom prst="rect">
            <a:avLst/>
          </a:prstGeom>
          <a:noFill/>
        </p:spPr>
      </p:pic>
      <p:pic>
        <p:nvPicPr>
          <p:cNvPr id="14342" name="Picture 6" descr="http://sphotos-e.ak.fbcdn.net/hphotos-ak-prn1/60275_517600524921623_1586026286_n.jpg"/>
          <p:cNvPicPr>
            <a:picLocks noChangeAspect="1" noChangeArrowheads="1"/>
          </p:cNvPicPr>
          <p:nvPr>
            <p:custDataLst>
              <p:tags r:id="rId4"/>
            </p:custDataLst>
          </p:nvPr>
        </p:nvPicPr>
        <p:blipFill>
          <a:blip r:embed="rId9" cstate="print"/>
          <a:srcRect/>
          <a:stretch>
            <a:fillRect/>
          </a:stretch>
        </p:blipFill>
        <p:spPr bwMode="auto">
          <a:xfrm>
            <a:off x="-9525" y="-40290750"/>
            <a:ext cx="5267325" cy="5391150"/>
          </a:xfrm>
          <a:prstGeom prst="rect">
            <a:avLst/>
          </a:prstGeom>
          <a:noFill/>
        </p:spPr>
      </p:pic>
      <p:pic>
        <p:nvPicPr>
          <p:cNvPr id="14344" name="Picture 8" descr="Photo"/>
          <p:cNvPicPr>
            <a:picLocks noChangeAspect="1" noChangeArrowheads="1"/>
          </p:cNvPicPr>
          <p:nvPr>
            <p:custDataLst>
              <p:tags r:id="rId5"/>
            </p:custDataLst>
          </p:nvPr>
        </p:nvPicPr>
        <p:blipFill>
          <a:blip r:embed="rId10" cstate="print"/>
          <a:srcRect/>
          <a:stretch>
            <a:fillRect/>
          </a:stretch>
        </p:blipFill>
        <p:spPr bwMode="auto">
          <a:xfrm>
            <a:off x="-9525" y="-39544625"/>
            <a:ext cx="3838575" cy="3838575"/>
          </a:xfrm>
          <a:prstGeom prst="rect">
            <a:avLst/>
          </a:prstGeom>
          <a:noFill/>
        </p:spPr>
      </p:pic>
      <p:sp>
        <p:nvSpPr>
          <p:cNvPr id="13" name="Rectangle 12"/>
          <p:cNvSpPr/>
          <p:nvPr/>
        </p:nvSpPr>
        <p:spPr>
          <a:xfrm>
            <a:off x="179512" y="3452182"/>
            <a:ext cx="8784976" cy="646331"/>
          </a:xfrm>
          <a:prstGeom prst="rect">
            <a:avLst/>
          </a:prstGeom>
          <a:solidFill>
            <a:schemeClr val="tx2"/>
          </a:solidFill>
        </p:spPr>
        <p:txBody>
          <a:bodyPr wrap="square" lIns="91440" tIns="45720" rIns="91440" bIns="45720">
            <a:spAutoFit/>
          </a:bodyPr>
          <a:lstStyle/>
          <a:p>
            <a:pPr algn="ctr"/>
            <a:r>
              <a:rPr lang="el-GR" sz="3600" b="1" dirty="0" smtClean="0">
                <a:ln w="10541" cmpd="sng">
                  <a:solidFill>
                    <a:schemeClr val="accent1">
                      <a:shade val="88000"/>
                      <a:satMod val="110000"/>
                    </a:schemeClr>
                  </a:solidFill>
                  <a:prstDash val="solid"/>
                </a:ln>
                <a:solidFill>
                  <a:schemeClr val="bg1"/>
                </a:solidFill>
                <a:latin typeface="Arial" pitchFamily="34" charset="0"/>
                <a:cs typeface="Arial" pitchFamily="34" charset="0"/>
              </a:rPr>
              <a:t>Δεξιότητες Επικοινωνίας</a:t>
            </a:r>
            <a:endParaRPr lang="en-US" sz="3600" b="1" dirty="0">
              <a:ln w="10541" cmpd="sng">
                <a:solidFill>
                  <a:schemeClr val="accent1">
                    <a:shade val="88000"/>
                    <a:satMod val="110000"/>
                  </a:schemeClr>
                </a:solidFill>
                <a:prstDash val="solid"/>
              </a:ln>
              <a:solidFill>
                <a:schemeClr val="bg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2866108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4" name="Picture 4" descr="http://m.c.lnkd.licdn.com/mpr/mpr/p/7/005/06a/175/279a154.jpg"/>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
        <p:nvSpPr>
          <p:cNvPr id="2" name="Title 1"/>
          <p:cNvSpPr>
            <a:spLocks noGrp="1"/>
          </p:cNvSpPr>
          <p:nvPr>
            <p:ph type="title"/>
            <p:custDataLst>
              <p:tags r:id="rId2"/>
            </p:custDataLst>
          </p:nvPr>
        </p:nvSpPr>
        <p:spPr>
          <a:xfrm rot="16200000">
            <a:off x="-2857500" y="2857500"/>
            <a:ext cx="6858000" cy="1143000"/>
          </a:xfrm>
        </p:spPr>
        <p:txBody>
          <a:bodyPr>
            <a:noAutofit/>
          </a:bodyPr>
          <a:lstStyle/>
          <a:p>
            <a:pPr lvl="3" algn="ctr" rtl="0">
              <a:spcBef>
                <a:spcPct val="0"/>
              </a:spcBef>
            </a:pPr>
            <a:r>
              <a:rPr lang="el-GR" sz="2700" dirty="0" smtClean="0">
                <a:solidFill>
                  <a:schemeClr val="bg1"/>
                </a:solidFill>
              </a:rPr>
              <a:t>Παράμετροι αποτελεσματικής επικοινωνίας</a:t>
            </a:r>
            <a:endParaRPr lang="el-GR" sz="2700" dirty="0">
              <a:solidFill>
                <a:schemeClr val="bg1"/>
              </a:solidFill>
              <a:latin typeface="Arial" pitchFamily="34" charset="0"/>
              <a:cs typeface="Arial" pitchFamily="34" charset="0"/>
            </a:endParaRPr>
          </a:p>
        </p:txBody>
      </p:sp>
      <p:sp>
        <p:nvSpPr>
          <p:cNvPr id="7" name="Content Placeholder 6"/>
          <p:cNvSpPr>
            <a:spLocks noGrp="1"/>
          </p:cNvSpPr>
          <p:nvPr>
            <p:ph idx="1"/>
          </p:nvPr>
        </p:nvSpPr>
        <p:spPr>
          <a:xfrm>
            <a:off x="3347864" y="260648"/>
            <a:ext cx="5544616" cy="6120680"/>
          </a:xfrm>
          <a:solidFill>
            <a:schemeClr val="accent3">
              <a:lumMod val="20000"/>
              <a:lumOff val="80000"/>
            </a:schemeClr>
          </a:solidFill>
          <a:scene3d>
            <a:camera prst="perspectiveFront"/>
            <a:lightRig rig="threePt" dir="t"/>
          </a:scene3d>
        </p:spPr>
        <p:txBody>
          <a:bodyPr>
            <a:noAutofit/>
          </a:bodyPr>
          <a:lstStyle/>
          <a:p>
            <a:pPr marL="354013" lvl="2" indent="-354013">
              <a:spcBef>
                <a:spcPts val="6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Καθορίζω το μήνυμα ( σκοπός) </a:t>
            </a:r>
          </a:p>
          <a:p>
            <a:pPr marL="354013" lvl="2" indent="-354013">
              <a:spcBef>
                <a:spcPts val="6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Επιλέγω το σωστό κανάλι</a:t>
            </a:r>
          </a:p>
          <a:p>
            <a:pPr marL="354013" lvl="2" indent="-354013">
              <a:spcBef>
                <a:spcPts val="6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Επιλέγω τον κατάλληλο χρόνο και χώρο</a:t>
            </a:r>
          </a:p>
          <a:p>
            <a:pPr marL="354013" lvl="2" indent="-354013">
              <a:spcBef>
                <a:spcPts val="6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Χρησιμοποιώ την κατάλληλη γλώσσα ( λέξεις – φράσεις )</a:t>
            </a:r>
          </a:p>
          <a:p>
            <a:pPr marL="354013" lvl="2" indent="-354013">
              <a:spcBef>
                <a:spcPts val="6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Επεξηγώ σωστά με στοιχεία και παραδείγματα, εικόνες κ. α</a:t>
            </a:r>
          </a:p>
          <a:p>
            <a:pPr marL="354013" lvl="2" indent="-354013">
              <a:spcBef>
                <a:spcPts val="6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Ελέγχω αν το μήνυμα έγινε κατανοητό</a:t>
            </a:r>
          </a:p>
          <a:p>
            <a:pPr marL="354013" lvl="2" indent="-354013">
              <a:spcBef>
                <a:spcPts val="6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Χρησιμοποιώ σωστά τη ΜΛΕ</a:t>
            </a:r>
          </a:p>
          <a:p>
            <a:pPr marL="354013" lvl="2" indent="-354013">
              <a:spcBef>
                <a:spcPts val="600"/>
              </a:spcBef>
              <a:spcAft>
                <a:spcPts val="600"/>
              </a:spcAft>
              <a:buClr>
                <a:srgbClr val="FF6600"/>
              </a:buClr>
              <a:buSzPct val="90000"/>
              <a:buFont typeface="Arial" pitchFamily="34" charset="0"/>
              <a:buChar char="►"/>
            </a:pPr>
            <a:r>
              <a:rPr lang="el-GR" sz="2700" dirty="0" smtClean="0">
                <a:latin typeface="Arial" pitchFamily="34" charset="0"/>
                <a:cs typeface="Arial" pitchFamily="34" charset="0"/>
              </a:rPr>
              <a:t>ΑΚΟΥΩ αποτελεσματικά </a:t>
            </a:r>
          </a:p>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a:p>
            <a:pPr>
              <a:spcBef>
                <a:spcPts val="600"/>
              </a:spcBef>
              <a:spcAft>
                <a:spcPts val="600"/>
              </a:spcAft>
              <a:buClr>
                <a:srgbClr val="FF6600"/>
              </a:buClr>
              <a:buSzPct val="93000"/>
              <a:buNone/>
            </a:pPr>
            <a:r>
              <a:rPr lang="el-GR" sz="2700" dirty="0" smtClean="0">
                <a:latin typeface="Arial" pitchFamily="34" charset="0"/>
                <a:cs typeface="Arial" pitchFamily="34" charset="0"/>
              </a:rPr>
              <a:t>  </a:t>
            </a:r>
          </a:p>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a:p>
            <a:pPr>
              <a:spcBef>
                <a:spcPts val="600"/>
              </a:spcBef>
              <a:spcAft>
                <a:spcPts val="600"/>
              </a:spcAft>
            </a:pPr>
            <a:endParaRPr lang="el-GR" sz="2700" dirty="0" smtClean="0">
              <a:latin typeface="Arial" pitchFamily="34" charset="0"/>
              <a:cs typeface="Arial" pitchFamily="34" charset="0"/>
            </a:endParaRPr>
          </a:p>
          <a:p>
            <a:pPr>
              <a:spcBef>
                <a:spcPts val="600"/>
              </a:spcBef>
              <a:spcAft>
                <a:spcPts val="600"/>
              </a:spcAft>
            </a:pPr>
            <a:endParaRPr lang="el-GR" sz="2700" dirty="0" smtClean="0">
              <a:latin typeface="Arial" pitchFamily="34" charset="0"/>
              <a:cs typeface="Arial" pitchFamily="34" charset="0"/>
            </a:endParaRPr>
          </a:p>
          <a:p>
            <a:pPr>
              <a:spcBef>
                <a:spcPts val="600"/>
              </a:spcBef>
              <a:spcAft>
                <a:spcPts val="600"/>
              </a:spcAft>
            </a:pPr>
            <a:endParaRPr lang="el-GR" sz="2700" dirty="0" smtClean="0">
              <a:latin typeface="Arial" pitchFamily="34" charset="0"/>
              <a:cs typeface="Arial" pitchFamily="34" charset="0"/>
            </a:endParaRPr>
          </a:p>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p:txBody>
      </p:sp>
      <p:sp>
        <p:nvSpPr>
          <p:cNvPr id="5" name="Slide Number Placeholder 4"/>
          <p:cNvSpPr>
            <a:spLocks noGrp="1"/>
          </p:cNvSpPr>
          <p:nvPr>
            <p:ph type="sldNum" sz="quarter" idx="12"/>
            <p:custDataLst>
              <p:tags r:id="rId3"/>
            </p:custDataLst>
          </p:nvPr>
        </p:nvSpPr>
        <p:spPr/>
        <p:txBody>
          <a:bodyPr/>
          <a:lstStyle/>
          <a:p>
            <a:fld id="{FF54B3E2-F008-4CCC-A39B-2A5AB36CC58C}" type="slidenum">
              <a:rPr lang="el-GR" smtClean="0"/>
              <a:pPr/>
              <a:t>34</a:t>
            </a:fld>
            <a:endParaRPr lang="el-GR"/>
          </a:p>
        </p:txBody>
      </p:sp>
    </p:spTree>
    <p:custDataLst>
      <p:tags r:id="rId1"/>
    </p:custDataLst>
    <p:extLst>
      <p:ext uri="{BB962C8B-B14F-4D97-AF65-F5344CB8AC3E}">
        <p14:creationId xmlns:p14="http://schemas.microsoft.com/office/powerpoint/2010/main" val="29508952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2"/>
            </p:custDataLst>
          </p:nvPr>
        </p:nvSpPr>
        <p:spPr>
          <a:scene3d>
            <a:camera prst="perspectiveFront"/>
            <a:lightRig rig="threePt" dir="t"/>
          </a:scene3d>
        </p:spPr>
        <p:txBody>
          <a:bodyPr/>
          <a:lstStyle/>
          <a:p>
            <a:pPr>
              <a:lnSpc>
                <a:spcPct val="100000"/>
              </a:lnSpc>
              <a:spcBef>
                <a:spcPts val="600"/>
              </a:spcBef>
              <a:spcAft>
                <a:spcPts val="600"/>
              </a:spcAft>
            </a:pPr>
            <a:r>
              <a:rPr lang="el-GR" sz="2800" dirty="0" smtClean="0">
                <a:solidFill>
                  <a:schemeClr val="tx1"/>
                </a:solidFill>
                <a:latin typeface="Arial" pitchFamily="34" charset="0"/>
                <a:cs typeface="Arial" pitchFamily="34" charset="0"/>
              </a:rPr>
              <a:t>Να μιλάτε / εκφράζεστε θετικά</a:t>
            </a:r>
          </a:p>
          <a:p>
            <a:pPr>
              <a:lnSpc>
                <a:spcPct val="100000"/>
              </a:lnSpc>
              <a:spcBef>
                <a:spcPts val="600"/>
              </a:spcBef>
              <a:spcAft>
                <a:spcPts val="600"/>
              </a:spcAft>
              <a:buNone/>
            </a:pPr>
            <a:endParaRPr lang="el-GR" sz="2800" dirty="0" smtClean="0">
              <a:solidFill>
                <a:schemeClr val="tx1"/>
              </a:solidFill>
              <a:latin typeface="Arial" pitchFamily="34" charset="0"/>
              <a:cs typeface="Arial" pitchFamily="34" charset="0"/>
            </a:endParaRPr>
          </a:p>
        </p:txBody>
      </p:sp>
      <p:sp>
        <p:nvSpPr>
          <p:cNvPr id="3" name="Title 2"/>
          <p:cNvSpPr>
            <a:spLocks noGrp="1"/>
          </p:cNvSpPr>
          <p:nvPr>
            <p:ph type="title"/>
            <p:custDataLst>
              <p:tags r:id="rId3"/>
            </p:custDataLst>
          </p:nvPr>
        </p:nvSpPr>
        <p:spPr>
          <a:xfrm>
            <a:off x="457200" y="274638"/>
            <a:ext cx="8229600" cy="850106"/>
          </a:xfrm>
          <a:scene3d>
            <a:camera prst="perspectiveFront"/>
            <a:lightRig rig="threePt" dir="t"/>
          </a:scene3d>
        </p:spPr>
        <p:txBody>
          <a:bodyPr>
            <a:normAutofit/>
          </a:bodyPr>
          <a:lstStyle/>
          <a:p>
            <a:r>
              <a:rPr lang="el-GR" sz="3300" dirty="0" smtClean="0">
                <a:solidFill>
                  <a:srgbClr val="FF0000"/>
                </a:solidFill>
                <a:effectLst/>
                <a:latin typeface="Arial" pitchFamily="34" charset="0"/>
                <a:cs typeface="Arial" pitchFamily="34" charset="0"/>
              </a:rPr>
              <a:t>Θετική </a:t>
            </a:r>
            <a:r>
              <a:rPr lang="el-GR" sz="3300" dirty="0" smtClean="0">
                <a:solidFill>
                  <a:srgbClr val="FF0000"/>
                </a:solidFill>
                <a:effectLst/>
                <a:latin typeface="Arial" pitchFamily="34" charset="0"/>
                <a:cs typeface="Arial" pitchFamily="34" charset="0"/>
              </a:rPr>
              <a:t>γλώσσα</a:t>
            </a:r>
            <a:r>
              <a:rPr lang="en-GB" sz="3300" dirty="0" smtClean="0">
                <a:solidFill>
                  <a:srgbClr val="FF0000"/>
                </a:solidFill>
                <a:effectLst/>
                <a:latin typeface="Arial" pitchFamily="34" charset="0"/>
                <a:cs typeface="Arial" pitchFamily="34" charset="0"/>
              </a:rPr>
              <a:t> ( </a:t>
            </a:r>
            <a:r>
              <a:rPr lang="el-GR" sz="3300" dirty="0" smtClean="0">
                <a:solidFill>
                  <a:srgbClr val="FF0000"/>
                </a:solidFill>
                <a:latin typeface="Arial" pitchFamily="34" charset="0"/>
                <a:cs typeface="Arial" pitchFamily="34" charset="0"/>
              </a:rPr>
              <a:t>λέξεις και φράσεις)</a:t>
            </a:r>
            <a:r>
              <a:rPr lang="en-GB" sz="3300" dirty="0" smtClean="0">
                <a:solidFill>
                  <a:srgbClr val="FF0000"/>
                </a:solidFill>
                <a:effectLst/>
                <a:latin typeface="Arial" pitchFamily="34" charset="0"/>
                <a:cs typeface="Arial" pitchFamily="34" charset="0"/>
              </a:rPr>
              <a:t> </a:t>
            </a:r>
            <a:r>
              <a:rPr lang="el-GR" sz="3300" dirty="0" smtClean="0">
                <a:solidFill>
                  <a:srgbClr val="FF0000"/>
                </a:solidFill>
                <a:effectLst/>
                <a:latin typeface="Arial" pitchFamily="34" charset="0"/>
                <a:cs typeface="Arial" pitchFamily="34" charset="0"/>
              </a:rPr>
              <a:t> </a:t>
            </a:r>
            <a:endParaRPr lang="el-GR" sz="3300" dirty="0">
              <a:solidFill>
                <a:srgbClr val="FF0000"/>
              </a:solidFill>
              <a:effectLst/>
              <a:latin typeface="Arial" pitchFamily="34" charset="0"/>
              <a:cs typeface="Arial" pitchFamily="34" charset="0"/>
            </a:endParaRPr>
          </a:p>
        </p:txBody>
      </p:sp>
      <p:pic>
        <p:nvPicPr>
          <p:cNvPr id="1026" name="Picture 2" descr="http://m.c.lnkd.licdn.com/mpr/mpr/AAEAAQAAAAAAAAOJAAAAJDE0ZjNlMTkzLTllNjktNDg1YS05MzY4LWUxNzViZjY1Yjk2ZQ.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46972">
            <a:off x="1758742" y="2719447"/>
            <a:ext cx="6648450" cy="257496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46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644008" y="260648"/>
            <a:ext cx="4319464" cy="994122"/>
          </a:xfrm>
          <a:solidFill>
            <a:srgbClr val="FF0000"/>
          </a:solidFill>
        </p:spPr>
        <p:txBody>
          <a:bodyPr>
            <a:noAutofit/>
          </a:bodyPr>
          <a:lstStyle/>
          <a:p>
            <a:pPr lvl="3" algn="l" rtl="0">
              <a:spcBef>
                <a:spcPct val="0"/>
              </a:spcBef>
            </a:pPr>
            <a:r>
              <a:rPr lang="el-GR" sz="3000" b="1" dirty="0" smtClean="0">
                <a:solidFill>
                  <a:schemeClr val="bg1"/>
                </a:solidFill>
                <a:latin typeface="Arial" pitchFamily="34" charset="0"/>
                <a:cs typeface="Arial" pitchFamily="34" charset="0"/>
              </a:rPr>
              <a:t>Αποτελεσματική Ακρόαση</a:t>
            </a:r>
            <a:endParaRPr lang="el-GR" sz="3000" b="1" dirty="0">
              <a:solidFill>
                <a:schemeClr val="bg1"/>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36</a:t>
            </a:fld>
            <a:endParaRPr lang="el-GR"/>
          </a:p>
        </p:txBody>
      </p:sp>
      <p:sp>
        <p:nvSpPr>
          <p:cNvPr id="7" name="Freeform 6"/>
          <p:cNvSpPr>
            <a:spLocks/>
          </p:cNvSpPr>
          <p:nvPr>
            <p:custDataLst>
              <p:tags r:id="rId5"/>
            </p:custDataLst>
          </p:nvPr>
        </p:nvSpPr>
        <p:spPr bwMode="auto">
          <a:xfrm rot="10800000">
            <a:off x="3203848" y="1700808"/>
            <a:ext cx="5759624" cy="4320480"/>
          </a:xfrm>
          <a:custGeom>
            <a:avLst/>
            <a:gdLst>
              <a:gd name="T0" fmla="*/ 0 w 2586"/>
              <a:gd name="T1" fmla="*/ 0 h 2784"/>
              <a:gd name="T2" fmla="*/ 2147483647 w 2586"/>
              <a:gd name="T3" fmla="*/ 2147483647 h 2784"/>
              <a:gd name="T4" fmla="*/ 2147483647 w 2586"/>
              <a:gd name="T5" fmla="*/ 2147483647 h 2784"/>
              <a:gd name="T6" fmla="*/ 2147483647 w 2586"/>
              <a:gd name="T7" fmla="*/ 2147483647 h 2784"/>
              <a:gd name="T8" fmla="*/ 0 w 2586"/>
              <a:gd name="T9" fmla="*/ 0 h 2784"/>
              <a:gd name="T10" fmla="*/ 0 60000 65536"/>
              <a:gd name="T11" fmla="*/ 0 60000 65536"/>
              <a:gd name="T12" fmla="*/ 0 60000 65536"/>
              <a:gd name="T13" fmla="*/ 0 60000 65536"/>
              <a:gd name="T14" fmla="*/ 0 60000 65536"/>
              <a:gd name="T15" fmla="*/ 0 w 2586"/>
              <a:gd name="T16" fmla="*/ 0 h 2784"/>
              <a:gd name="T17" fmla="*/ 2586 w 2586"/>
              <a:gd name="T18" fmla="*/ 2784 h 2784"/>
            </a:gdLst>
            <a:ahLst/>
            <a:cxnLst>
              <a:cxn ang="T10">
                <a:pos x="T0" y="T1"/>
              </a:cxn>
              <a:cxn ang="T11">
                <a:pos x="T2" y="T3"/>
              </a:cxn>
              <a:cxn ang="T12">
                <a:pos x="T4" y="T5"/>
              </a:cxn>
              <a:cxn ang="T13">
                <a:pos x="T6" y="T7"/>
              </a:cxn>
              <a:cxn ang="T14">
                <a:pos x="T8" y="T9"/>
              </a:cxn>
            </a:cxnLst>
            <a:rect l="T15" t="T16" r="T17" b="T18"/>
            <a:pathLst>
              <a:path w="2586" h="2784">
                <a:moveTo>
                  <a:pt x="0" y="0"/>
                </a:moveTo>
                <a:lnTo>
                  <a:pt x="2586" y="8"/>
                </a:lnTo>
                <a:lnTo>
                  <a:pt x="1951" y="2775"/>
                </a:lnTo>
                <a:lnTo>
                  <a:pt x="12" y="2784"/>
                </a:lnTo>
                <a:lnTo>
                  <a:pt x="0" y="0"/>
                </a:lnTo>
                <a:close/>
              </a:path>
            </a:pathLst>
          </a:custGeom>
          <a:blipFill dpi="0" rotWithShape="0">
            <a:blip r:embed="rId8" cstate="print"/>
            <a:srcRect/>
            <a:stretch>
              <a:fillRect/>
            </a:stretch>
          </a:blipFill>
          <a:ln w="9525" cap="flat" cmpd="sng">
            <a:noFill/>
            <a:prstDash val="solid"/>
            <a:round/>
            <a:headEnd/>
            <a:tailEnd/>
          </a:ln>
        </p:spPr>
        <p:txBody>
          <a:bodyPr wrap="none" anchor="ctr"/>
          <a:lstStyle/>
          <a:p>
            <a:endParaRPr lang="en-US"/>
          </a:p>
        </p:txBody>
      </p:sp>
      <p:sp>
        <p:nvSpPr>
          <p:cNvPr id="8" name="Content Placeholder 2"/>
          <p:cNvSpPr txBox="1">
            <a:spLocks/>
          </p:cNvSpPr>
          <p:nvPr/>
        </p:nvSpPr>
        <p:spPr>
          <a:xfrm>
            <a:off x="0" y="1700808"/>
            <a:ext cx="3491880" cy="4320480"/>
          </a:xfrm>
          <a:prstGeom prst="rect">
            <a:avLst/>
          </a:prstGeom>
          <a:solidFill>
            <a:schemeClr val="bg1"/>
          </a:solidFill>
          <a:ln>
            <a:solidFill>
              <a:srgbClr val="FFC000"/>
            </a:solidFill>
          </a:ln>
          <a:scene3d>
            <a:camera prst="perspectiveFront"/>
            <a:lightRig rig="threePt" dir="t"/>
          </a:scene3d>
        </p:spPr>
        <p:txBody>
          <a:bodyPr vert="horz" lIns="91440" tIns="45720" rIns="91440" bIns="45720" rtlCol="0">
            <a:normAutofit/>
          </a:bodyPr>
          <a:lstStyle/>
          <a:p>
            <a:pPr marL="342900" marR="0" lvl="0" indent="-342900" algn="l" defTabSz="914400" rtl="0" eaLnBrk="1" fontAlgn="auto" latinLnBrk="0" hangingPunct="1">
              <a:lnSpc>
                <a:spcPct val="100000"/>
              </a:lnSpc>
              <a:spcBef>
                <a:spcPts val="300"/>
              </a:spcBef>
              <a:spcAft>
                <a:spcPts val="300"/>
              </a:spcAft>
              <a:buClrTx/>
              <a:buSzTx/>
              <a:buFont typeface="Arial" pitchFamily="34" charset="0"/>
              <a:buChar char="•"/>
              <a:tabLst/>
              <a:defRPr/>
            </a:pPr>
            <a:r>
              <a:rPr kumimoji="0" lang="el-GR"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Να ακούμε με πρόθεση πρωτίστως να κατανοήσουμε τόσο το λεκτικό όσο και το συναισθηματικό μέρος του μηνύματος</a:t>
            </a:r>
          </a:p>
          <a:p>
            <a:pPr marL="342900" marR="0" lvl="0" indent="-342900" algn="l" defTabSz="914400" rtl="0" eaLnBrk="1" fontAlgn="auto" latinLnBrk="0" hangingPunct="1">
              <a:lnSpc>
                <a:spcPct val="100000"/>
              </a:lnSpc>
              <a:spcBef>
                <a:spcPts val="300"/>
              </a:spcBef>
              <a:spcAft>
                <a:spcPts val="300"/>
              </a:spcAft>
              <a:buClrTx/>
              <a:buSzTx/>
              <a:buFont typeface="Arial" pitchFamily="34" charset="0"/>
              <a:buNone/>
              <a:tabLst/>
              <a:defRPr/>
            </a:pPr>
            <a:endParaRPr kumimoji="0" lang="el-GR" sz="2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hatisonthetable.files.wordpress.com/2012/11/listening.png">
            <a:hlinkClick r:id="rId7"/>
          </p:cNvPr>
          <p:cNvPicPr>
            <a:picLocks noChangeAspect="1" noChangeArrowheads="1"/>
          </p:cNvPicPr>
          <p:nvPr/>
        </p:nvPicPr>
        <p:blipFill>
          <a:blip r:embed="rId8" cstate="print"/>
          <a:srcRect/>
          <a:stretch>
            <a:fillRect/>
          </a:stretch>
        </p:blipFill>
        <p:spPr bwMode="auto">
          <a:xfrm>
            <a:off x="0" y="2204864"/>
            <a:ext cx="9144000" cy="4653136"/>
          </a:xfrm>
          <a:prstGeom prst="rect">
            <a:avLst/>
          </a:prstGeom>
          <a:noFill/>
        </p:spPr>
      </p:pic>
      <p:sp>
        <p:nvSpPr>
          <p:cNvPr id="2" name="Title 1"/>
          <p:cNvSpPr>
            <a:spLocks noGrp="1"/>
          </p:cNvSpPr>
          <p:nvPr>
            <p:ph type="title"/>
            <p:custDataLst>
              <p:tags r:id="rId2"/>
            </p:custDataLst>
          </p:nvPr>
        </p:nvSpPr>
        <p:spPr>
          <a:xfrm>
            <a:off x="251520" y="274638"/>
            <a:ext cx="8435280" cy="922114"/>
          </a:xfrm>
          <a:scene3d>
            <a:camera prst="perspectiveFront"/>
            <a:lightRig rig="threePt" dir="t"/>
          </a:scene3d>
        </p:spPr>
        <p:txBody>
          <a:bodyPr>
            <a:noAutofit/>
          </a:bodyPr>
          <a:lstStyle/>
          <a:p>
            <a:pPr lvl="3" algn="l" rtl="0">
              <a:spcBef>
                <a:spcPct val="0"/>
              </a:spcBef>
            </a:pPr>
            <a:r>
              <a:rPr lang="el-GR" sz="3200" dirty="0" smtClean="0">
                <a:solidFill>
                  <a:srgbClr val="FF0000"/>
                </a:solidFill>
              </a:rPr>
              <a:t>«Ακούω» με κινέζικους χαρακτήρες</a:t>
            </a:r>
            <a:endParaRPr lang="el-GR" sz="3200" dirty="0">
              <a:solidFill>
                <a:srgbClr val="FF0000"/>
              </a:solidFill>
              <a:latin typeface="Arial" pitchFamily="34" charset="0"/>
              <a:cs typeface="Arial" pitchFamily="34" charset="0"/>
            </a:endParaRPr>
          </a:p>
        </p:txBody>
      </p:sp>
      <p:sp>
        <p:nvSpPr>
          <p:cNvPr id="7" name="Content Placeholder 6"/>
          <p:cNvSpPr>
            <a:spLocks noGrp="1"/>
          </p:cNvSpPr>
          <p:nvPr>
            <p:ph idx="1"/>
          </p:nvPr>
        </p:nvSpPr>
        <p:spPr/>
        <p:txBody>
          <a:bodyPr>
            <a:normAutofit/>
          </a:bodyPr>
          <a:lstStyle/>
          <a:p>
            <a:pPr>
              <a:buClr>
                <a:srgbClr val="FF6600"/>
              </a:buClr>
              <a:buSzPct val="95000"/>
              <a:buFont typeface="Arial" pitchFamily="34" charset="0"/>
              <a:buChar char="►"/>
            </a:pPr>
            <a:r>
              <a:rPr lang="el-GR" sz="2700" dirty="0" smtClean="0">
                <a:latin typeface="Arial" pitchFamily="34" charset="0"/>
                <a:cs typeface="Arial" pitchFamily="34" charset="0"/>
              </a:rPr>
              <a:t>Η ακρόαση δεν είναι μόνο τα αυτιά</a:t>
            </a: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37</a:t>
            </a:fld>
            <a:endParaRPr lang="el-GR"/>
          </a:p>
        </p:txBody>
      </p:sp>
      <p:pic>
        <p:nvPicPr>
          <p:cNvPr id="9" name="Picture 4" descr="https://encrypted-tbn1.gstatic.com/images?q=tbn:ANd9GcQp7Q4ea_B2mhnh2QAlDsTsq4S8QHegsj_Qg5CUEPEbpvaL6GQd">
            <a:hlinkClick r:id="rId9"/>
          </p:cNvPr>
          <p:cNvPicPr>
            <a:picLocks noChangeAspect="1" noChangeArrowheads="1"/>
          </p:cNvPicPr>
          <p:nvPr/>
        </p:nvPicPr>
        <p:blipFill>
          <a:blip r:embed="rId10" cstate="print"/>
          <a:srcRect/>
          <a:stretch>
            <a:fillRect/>
          </a:stretch>
        </p:blipFill>
        <p:spPr bwMode="auto">
          <a:xfrm>
            <a:off x="7236296" y="0"/>
            <a:ext cx="1763688" cy="1442187"/>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23528" y="274638"/>
            <a:ext cx="8363272" cy="1066130"/>
          </a:xfrm>
          <a:scene3d>
            <a:camera prst="perspectiveFront"/>
            <a:lightRig rig="threePt" dir="t"/>
          </a:scene3d>
        </p:spPr>
        <p:txBody>
          <a:bodyPr>
            <a:noAutofit/>
          </a:bodyPr>
          <a:lstStyle/>
          <a:p>
            <a:pPr lvl="3" algn="l" rtl="0">
              <a:spcBef>
                <a:spcPct val="0"/>
              </a:spcBef>
            </a:pPr>
            <a:r>
              <a:rPr lang="el-GR" sz="3400" dirty="0" smtClean="0">
                <a:solidFill>
                  <a:srgbClr val="FF0000"/>
                </a:solidFill>
                <a:latin typeface="Arial" pitchFamily="34" charset="0"/>
                <a:cs typeface="Arial" pitchFamily="34" charset="0"/>
              </a:rPr>
              <a:t>Μη λεκτική επικοινωνία</a:t>
            </a:r>
            <a:endParaRPr lang="el-GR" sz="3400" dirty="0">
              <a:solidFill>
                <a:srgbClr val="FF0000"/>
              </a:solidFill>
              <a:latin typeface="Arial" pitchFamily="34" charset="0"/>
              <a:cs typeface="Arial" pitchFamily="34" charset="0"/>
            </a:endParaRPr>
          </a:p>
        </p:txBody>
      </p:sp>
      <p:sp>
        <p:nvSpPr>
          <p:cNvPr id="8" name="Content Placeholder 7"/>
          <p:cNvSpPr>
            <a:spLocks noGrp="1"/>
          </p:cNvSpPr>
          <p:nvPr>
            <p:ph idx="1"/>
          </p:nvPr>
        </p:nvSpPr>
        <p:spPr/>
        <p:txBody>
          <a:bodyPr>
            <a:normAutofit/>
          </a:bodyPr>
          <a:lstStyle/>
          <a:p>
            <a:r>
              <a:rPr lang="el-GR" sz="2700" dirty="0" smtClean="0">
                <a:latin typeface="Arial" pitchFamily="34" charset="0"/>
                <a:cs typeface="Arial" pitchFamily="34" charset="0"/>
              </a:rPr>
              <a:t>Ορισμός και σημασία</a:t>
            </a:r>
            <a:endParaRPr lang="el-GR" sz="2700" dirty="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38</a:t>
            </a:fld>
            <a:endParaRPr lang="el-GR"/>
          </a:p>
        </p:txBody>
      </p:sp>
      <p:sp>
        <p:nvSpPr>
          <p:cNvPr id="212994" name="AutoShape 2" descr="data:image/jpeg;base64,/9j/4AAQSkZJRgABAQAAAQABAAD/2wCEAAkGBhQSERUUEhQUFBUWFRgWFxcVFBUVFRQXFBQYFBUVFBUXHCceFxkjGRQUHy8gIycpLCwsFR4xNTAqNSYrLCkBCQoKDgwOGg8PGikkHBwsKSksKSwpKSksKSwsKSwpKSkpKSwpLCksLCwpKSkpKSkpLCwpKSwsKSwpLCksKSwsKf/AABEIALYBFQMBIgACEQEDEQH/xAAcAAAABwEBAAAAAAAAAAAAAAAAAQMEBQYHAgj/xABEEAABAwEFBgMFBgMHAgcAAAABAAIRAwQFEiExBkFRYXGBEyKRBzKhscEjQlJi0fAUcoIkM5KisuHxY9IlNENEU3PC/8QAGgEAAgMBAQAAAAAAAAAAAAAAAAECAwQFBv/EACURAAICAgICAgMBAQEAAAAAAAABAhEDIRIxBEETUQUiMqGxYf/aAAwDAQACEQMRAD8A2YIIpRgpgGggm9ttYpU3POYaCctTG5ADgI0xsVvxxIiec9k9CSafQ2muw0EEEyIFFX/f1Oy0jUf/AEt3uPAcuafWy1tpsc95hrQSTyCwvbTaR9qrcAcmj8LVVlnxWiyEbEL+2mq2uqXPdluA9xg4AfVRlSoGiSf1P75LjFgaOO7jnp3SWLD5nHP5cgsPbNHQoa56chqOp0HTPspq7rodGOs7wmnMCJqP6DUd0LosQpsFesAXETTYd3AkceA3fLupWNRxc8kg7vxflH5VFv6GiRoXtTp/3NIZffecR9f0SNfaSq7IBv8Ah/VMi0u1Ia0DoGDgOfPVSNj2dJbiqTTZGTdHkHTF+GfXtmqml7Ji9230/EN/y+Cu10bTYYbU+GZaOJ3AKhVmBuVMYGjfx7k5pWlaQ0Q8xvge87hJUoT4vQOKktmx0K4cAWmQUqCs42a2tLDDiBSy1GkmBHw9VodGsHCQZBXSxZVkRjnBxYqgiBRq4gBBBBAg0ESCBhoLlCUAdIIpQCADRrlGgA0EEEABBBBAEHtBbH02MLThBqBrjvAIMRwkgBOLBaiciZ5/qmG2Lv7LU/EMLwJzOB7XGBqcgUV0VwWscOXxVTdSLkk4E+FB7X2rDZyBrUeyn2LpPwaVNgqsbSP8S0UaW5gNQ9T5W/CfVObpEcatkhdrfd7KZao6yUoI5BSIRBaDI7YaCC5cVYVmf+1W+y1lOztMGocTv5WnTufkssPmcXH/AJ4D981Z9vq/iWtz5yAIHIAkD6nuqoypl1OQXPySuRpiqQREkuOk5c+MfrwSN2sFWtL/AO6p+Z35o91vc7uAKFsqF3lHTLQTuTtoFJgY3I+848DvceMDIBQukTJC228uOJ+sw1u4HfPTL4IUq0wG+Z79BwnT4Z91BiqajgBpoJ6yST6lWK66BBJaCXHKTllw5BRdRQdlhuiwtptDnkEgjM5hruFMfed+b00lSb6ZfJJwMG85knn/ANozJzMKIoVwDLjjcNAPcb6ZnpvUmHY4Lp5Df2boOP7lV9kiIvGsMzTBG7G733fyxkwdJPNQJaS6OffurXbbPOXHJoGZPGPqdB821K4ywY3D+Xn+bpw466DOrlRZRGWl8YWjd5z290fv8SvGwd9PI8N5JjQlUi1U/e47+EnID/dWLY7y1J3RHxU8c3GSaFONpmoMcupSNIpVdpbRzmdIIkEwDRSgiKBAlCVyggDqVC7S7ZWawtDq74J91jRie7oOHMrjbPaH+CsdSuBiLYDRuxOMCeS8y3tfNS0VHVKri5zjJJ+Q4AcEDNG2g9tVorEtsoFBn4jD6h+jfioi5PazbaDjif4wO6rJ9CNFRWvTqi0HJOwo9IbD+0GleLSAPDqt96mTOX4mnePkrWvMeytqfZ7RTrMJGFwJjeJzHcSvTFCsHta4aEAjoRKAFEESNICp26oHW0iZw0mg8iXOd8iErdrgHvY3QHThIkgeqibDU/t1qBOfikdsIwj0hFdFoc21V2P18SQfyuALfhHosjezYl+tF0pPkKsXbVFes+tuc6G/yN8rfWJ7p5flqNOy1YObm4W9XkM+vwTbZ2zYGAbgAApSlbSIQjSbLDZ9U6lV68L9FF2BrcbznEwGjQE9c8uSaV9oK5H3GdGyf8xKkssVoi8UnsthcmdutWFp6KEs96vjN5J5xHpCiryttWpVbSEjEJJwjSY8p3olmVAsMrM/2prYqhEaZeirJeR8v+FffaFc7aBpYA6XscXAZiQRnnpqqFWouO4tH+b/AGWP3stao7sZGu4fEjX45JV4mS4gE5n/AI9E2pUiMzlw6cIHyUhZacaiDzjF1jcf3khiQrY7MBudn/jI7+6OZhSLXnSYH4KZn/E7emwaTr6SGjvJz+Kd2dg3kRwbn8cgs8mWpDuyl0wAG/TmrFdtLIQC48Tv/fABQlnt9NmUTxCm7Je7jAYMM+vfekmS42Tlmu1lPz1SC6NPjHIfvLRRV9XhizGQ3H9B9U78Jzhic17uUFre5dA9VGWm7H1HyS3LQDzRyEZfFOVUOKIlllHh83GTPDcpS4nRVa3IAEerhkPTPspIXEGUnvdJcGEjKcIAzPXVRdyHHXZAy8Q9TDTJPUn4KHFqSJN6ZptEpWU2ouyTS/b/AKdkouq1jDRwzJJ0AHFdyPRyn2SqNZHa/bnBIp2foXP+YASt3+3RsgVqBjeabpI/pP6qQUauuSo24dpKFsZjoPDgNRo5p4OacwpIoAJCUCiQAxv252WqhUoVPde2DGo4EcwV5q2p2VfZK72GXMDiGvjUDSeBXqNZ9fdkY6vUpvbjbMyYynMjsq8k+Kssxw5aMHp04S9MQfotEtPs1DrTLThokTlqCPu9FLnZgWqzvo4ADTePBfAByGY6blD50W/AzMaVsw6ei9J7IPJsNnLtTRZ/pXnC9bjq2esWVWFpkdCCdQd69QWJgbTYBoGtA6AAK+7RnaoXQRIIEZ9aYp3pVGniNY8d2gE+rSpC0WP+0CoNHNDTyLdPUH4I9t7GB4VpAzpPwOP/AE6mWfIPj/EUtSq+JRMGJGRyy5rLJUzVF2h1eln8SkWc2n/C4H6FdWWnDeHVNrG4xn6p8Go/9JEXQoY6r3kamBO5rch+vdOBdOJ0TAGcxJyIyhPDSG7I8U4svuTqT9MoHJOMUKc2in33SbZ3DAXnMlwMRmScuGe5FYtoG1a1OmGODmklznaAFsQOM5Hsne0NJrGueSXO5DjpnuUfs/s//wCoScZMzw5QqJJ8qRZjlcbYPaLSEU6pEtzYdABPmBJnKYPos4tb2bhHcn6rU9uKzW2TA8tEkEl2cBpnIbzOQhYxbK7S4BpwgnKRmeGmnRVyjctCsWp4AZc6OhzT+xvxGKbYHHj9So+z2ZsZnFy/UqXuqln+9OAScbJRQjXtDGf3hOW4CV3ZL8p4mt8GqS9wa3TMuMAAc1aqVyMqQQAOMiQUozY2kXeZpbyEOaexVihD2iT5egrNYsgcBbLQ+HCDhIkOjeNMwntjqw/CHAHufqpqtZA9rcb3nAPKQQC3KMoGWWUaKoXhQLKwcNx+qUsUV0EZN6ZeadhlsuJPLcm1ptL2kCmGAcXOA9P+E8sdTFQy1hUd2y1U2kvrF76RcJDHvxAB+I4QIxEt8vKZ3KcYRINtFodZarmuLrQMIaTA0AjOTvEclF7GU8TgeDSe7zl8AEwtVmtFOjWzf4DnNaw1CPGawvEh8e911zVl2KsJbTkjM5n6D0hVT3kURvUGy0Uwsu9t145UKIO9z3DtDcvVao0LKNuNnfFvaj45Pg1gGgjKC0E4J5n5rpPSMMVbMoInTMqz7M7HV6/m8MNYR7zzHcDVW+h7PKNnteIS5gOTXZwY471d6Fka9saZRAy+SzSnekao462yr7I7IV7JaKVRr2mThc1pPmYdZ6ZFakoK7qbQ9u/DIHcQp1XY+ijL2clEukRVxSEqZtNdJpv8QOJDpmdx1Gfqromt42FtZhY4a6cjuIVWSHNUW458WVG76wIzKlqOFoaGgDP5qJs+yNoD/eaG8ZJntCVsN313ViHw1jDE/i6LHHHNOqNkpwfskLy2Zp2pzS9odHy5qyU2YQG8APQZKJvzaShd9nNSqY3NaPfqO3NaN/yCyi5PafUdeItFd0Un/ZlgktpsmWwN5BzJ1Oa3wxtGGc7NwQSNktbKjA+m4Oa4SCDIIQTICVtsrajHMeJa9pa4ciIKzi6LU6hWfZap/u3ET+IfdPQiD3WmlZz7RrAaVelam+66Kb+TmyWk9WyP6VTkXsuxSp0WegZGSdNf6qCuG88bAJ/3UwDHRVl7Er2vHwmSG43bhMDuVEWHaqq1gaWskTPvZySYnupC+XfZTzE98p+Kq1GgXOjcFW5ST0yyMYtbRK3kalpeC4DwxnhbMzxdxKn7DTFNk7onPgmt22eAEjtpb/Asb4954wN6vyPoJKl0uRFtdIyvbTaE2y0jCYpB0N4ENmXHlAJVdnEcTc2kiOQjQdIT2rRw0qzvwUSB1eRT+pUGWltn8hLXBjahIPveI80o5QGKMFyIN0TtkpqYsORUVdJxMYeIHyU1QpZSoMviWy5X6K12ahIVQuQ5BWqhbcDc1KD+yc19HN5NwNVOttpa52EZlL7X3rUdhDZDCfMRqOHZQdmY0VhDwTExiE9xqiTvoUYs0W4mTSAPBPv4cHkkrqpRTByzTuz1RorIrRXLsZ3vYQ6zvac5w/B7T9E+umz4aYQtQlobxI+GaeU2wAE4Y/35FGWeqDhRd+7O0bUGis2cDg5pBLS0jeCFKoiFqMyZUKVUlzw6SGvIaTObdxk69U+sjhuVgr2Fr2iBmNP0UK+6xjGozzA3rJPG07RrhkTWx3dtKXyRp6HopdI0KAaMkpK0xVIzTlbDK5QlFKmQBKBKJEUhnNarA5qHt1/0rPZ3V6jgGtBniSDoOJJSl82zDDRq7yjkI8zj0Cwj2h7XfxNXwqR+wpGG55PcMi88eSl6HRGbUbVVLdaDUqExoxkyGN3Ac+Ka2N0KMpuT2lUTTIl12b28r2JjqdOHNJkB2Yad+HhOXoiVVbXlBTI0eqVF7SXQLTZqlLe5vlPB7c2H1AHdSiJwVFWTRkOyV5YXYHZFuUHURlC0OhVDmrP9tbD/AAlu8RohlYF44B0w8euf9SmbjvwPAE9Vm6dGyP7IsNrshcxzRmCP3CjrDduHqpui6Qu/AzUXHdkrpHVmpKpe0uoDTaJ90hwHE4wPlKuYMBZj7Qra11ZzQSXNAB/C0DMdySUTeqKl2VO1Mmjam8iOzK7T8iFW6zSKGTXSWtByywNqOc1w4zJHZWEWkC0VGn3XOe13Sq0iexaCmW0luDgw0Wloa3wnYgNRJAHQg5pYtLYS2xXZx00wOCtNmYMBVJ2ftGE8irxd7gRCrl2acfRatnLMCznHxTfaC8/Be1jgcLvdIEiYzE8cilNnq+GQl75pCow5Bw3g/McChE/YxstanUAE66cwjOxFOo5r2nC4HLsk7stJa5stFVjGGmGuADhzLvvHTh6qzWepZhhGGo2G5gY890HPX9VZFCk2vT/6ObJZQxoBOYC78A4gWnXX9U2o2XxqgcQ5jGjJhcSXfmqbuQCkbQ/3WAHzSJA90ASSeHAdVPj9FEpUd2ZuI4t2jenHunUI6TIELpwWiKpGSTtnIEpZtNJsCVaVIic0TkRwKQtdMe8E4iUnTbkWHhlzCGgQbDl1QKaXfUMQd30MFOiUIGESgiRpiAmV63k2hSL3cgBvc5xhrR1JCekrLduNrW/x7KU+SzMdWfzqBvkHafihDI72nbWupt8FrvtHtwuI+6370cycuyyF2fRObyvF9ao57yS5xkk7uSavdATbA6pGSnlMJnQGidnJCEKQjXOJBSA9ZoFBAlVjKn7Rbp8eyw0TUY8OYBq6Thc0dQZ7BZ3ddo8Coab8nMnE0EGMOZPOOUrVr7EupjdJJ7FsfFYxbHl9e0nIfaF4MT/eOwtaeIIPr3VU4psshNo1W5L7p1IDXSSJGRE54cp5iFPgLLNlKdUir4Qx1PCLGSfKwunzO3hsxmOOuRVvq2u1UsPkqFwY0PBayvSc4N8zmupuFRsnkRyScaJqbkWKoQMzoMzyAzKwy87b4tSq/wDE5zpPF7pHw3clfb39oDAw0a9GtSNT7PEAQ0BwhzhiDXZDOIWd26zZNa14gmWlxA8ucEzAEjdrms+RMthvRD3nXP8AEP3Aud6AnP1HwXD6h8Eg5+dpnoCEteFlOI5sz34gepy3ZptbYGFo3D13T80WXRx7Cu44XRuOY5Tr2Vpu62lhE6KqVfKWHgPrP1VxuOyiswEdxzUJl3xOKtFhstvAgjupuw2kOy4qtC5nt93McE5sTqlM5tJCgmLjfRZmXO1xkZHiFK0LPUy82mUwFG3beTXb8+Cm22tuHWOa0Ra+yqTktC1JoY39ySlbO0nMpgy0B72OaZbmBwOmfopakFPG1JmTJaFAEHI1yVpKAwuiUQCJ6BBsK5tNMkSPebmOfEd0GvXRemAk5wOFw3/ULpxTRzso/wCoP1TgFNgdISiQlRGJWurhaTwBPoF5Tv29XVK9WqSSaj3HqC7LtovTe09rFOy1nOMAU35/0leUn5uCAOqbeOpXNc5JRJP1CYC9NO2mQmjEswpoQpCJclyCAPXCBRISogUj2oyKFNzXOa4VIlri3ItJzjm0fFUy6KQI82cxM74yE9Fefab/AOUHKqz/AEuVEuurosmbTNeHovlwUmsjAA3plPXirHKrNyHRWQaJRdolJETfliFR1EmAWVC8E65Mc2BkdSW+iy7bexila2tAGBwlsaET/wArYXUA8GR0+sHcVTNtNnPGoFsS5pxUncCNWnkRlHQqfG0LHk4zVmZVqcmTADcz1CiK9SamLcT6DSPRSdKoYg9DyTG3Wctz3FZ1pndlguPNHFSrME8T9FObK3v4NUTm05EcuI5hV4O0/eqeWV2YTkPFFPTN6slJtRgIgggEEbwdEvSsgHArPdkdqjQIZUM0ie9MnePy8R3WiNrAgEGQcwRmDO8FQsw+RglilXog9sDhs5w+V2JmbcnAB4c6CM8wCO6r14XiRbMOI4cEDMxMGcuhVn2gspfTI5/MFZ1bK32tOod4wu5OZLT/AKfkqMibFiSZdbkvV1Mw8+XXPdEAj1+a0Cy1pAIWU2W2McA15gPAg893eI9Y4K+7N1CGBj3AkCGmfeA06O5FWeJJxlTKfLxa5IsUokmyoug5dY5YqwJBzszOSWpu+Ch72vRjj4cgga9eCjKSirY4xcnQ7tN50qf949jebnBvzUDePtGsFGcVdriPu0wXn/Ll8UwtGztjqGX0abjxIlJjYywn/wBvTUFmX0WfC/sibN7VmWi3Mp0WP8M+8XCCSAYgCY7rS6NYOAI0KrN3XTQoZUaTGfytE+qUrOqNqtcx4cATipmAXNj7p4gwmsnJg8VIs65cUjQtOIA6ct45Lt7lYVFP9qT/APw6uPyj5hect69A+1e0Rd9UcYHq4Lz6NUAGSkmGXdF28pGgcygB5SOaUOSasfBzTt7gmBy5yC4lBAHr2UjabSGNLnGABJShKrO11t8opg5nzHoNPjn2UW6BFV27vc1WDPLHk3hkczxKr9zo9o24Wsz1JPpA+q5uVY8prxF9uV2itFJ+Sqt0aKz2fRKBKYvYswf5voEnbbGCDlI3j6hOLEzJ383zAS8StcdoyS/o8/7bXUKFsfhEMf528p94evzUO9mJsHstR9qez00fHYPcIxD8MmJHIz2WX0vismRcWen/AB+T5MdMhX0y0wnNmfoUvb6E5prRP76KPZdw4TLDZjlxVw2N2i8JwpVT9mTDHH7hO4/lJ9FSrvfLI4fJSDdFU9M2zxRzQ4s1e89MhMrOL+u1wdULWnD74yPkJEPyGu4+vJWTY6+jU+xeZc0S0nUtGo6jLt0Vir2EEzA0hNqzz08bwT4syptuaylSLgHEEgZ6yJz5aKQs20VQ6n0kQORUNtU0MtFSlBGB0AbiHZh30jkkLttGUcFBKjseLGE47RtOyG04tI8KqQKzRk7/AOQDfHHj6qeJIMHX96LGLJaHNLalMw9hkRwH79Frlz3q22WYVG5Pbk4cHDUdDqF0MOTkqZw/yXhfBLnD+X/g+okDTeqtfexj6ji+jXdSJMkFoc2Tw3hWGz15hPMQV9J9nITa6MxtGwV6fctdI/0lv0Kat2EvdrgTbKfxI9MK1sLl4Rxj9D5y+zOXWutZ6tGhXIfUqg4XMBDXFuoM6GE3vKtXfUaYllNxDmzDhibAM7wrJtJchqWmy1xpQe4u6PbhStS72FxxAeb48IR8UfQ1mlezi4rQcLQSchGep5qcc/JRt3XUylOAamcyT808qPSUaCUuTszn2yWuLJh/FUaPTNYjK1j20Wj7OkPzk+gWSNz0TEc1CSYC7pUwCOM6pSlSjrC5J5oAc1KchcY8s1xJ3FcNneZQIUCCDEEwPXbys22ituKvUIP3o7N8v0V2v28fCoucNdG/zHT017LM61TPNVyGiHv+qS5o4N+ZP6JzchUXetXFVPKB6BS1x7lkyM14+i83U7RWSgclWLsdorJZnZJQJyJGwHzEcgnL2xn6/qmFkqRUHMEfX6KUePjktcOjHPsjL6swfSeHCQWkOHEELAbzsHg1309cLoB4tObT6EL0HbbSym0+IYG7eXDkFnNruCjVreI8F24A5CASW4gNSAY1VWamb/A8n4W76KBZbrqVnYabC7idA3+Y6BTFp2boWCh4lpivXqAilSkhg3Go6Ic5re0nIbyrraK1Oy0TVe0BjcmMbA8R8eVjQN28ncJWZ39eD7VVdWfGJxGQ91oAgNaNzQAqKS7OpHJk8uVpVFf6MbsqwR6fvvCmGOKgKWXqpqk/Ke/rmoSOvheqHtltTqb2vZk5pkduPIjJafZLe2tTbUbo4T0O8HocllTSrLsbecP8Fx8r828njd3A9QEkzL5+DnHmu0R3tQuqHMtLRlGB/wD+SqbZKkOBW03ld7a1J1N4ycI/QrJbyuN9nAdBLAXU3OGjXscWweBIDXDqm0c/ws3GXFkxYq+hHVW/YW8vBtQbPkrZdHDNv1HdUC76270U9Zq5gOB8zSHA8CDKcJcWdjycSzYnH7NNvhmEvaMgQSO4/WVgt0e0K2WGq7BUNRgcQadQlzDB3b29ludvtor0KVVpjGwtPJw1HYyvNN82Y069RpM4XuE8c9V0k9HhpR4tp+jbLj9utlqQLQx9B3EfaM9R5h6K10PaBYKjZba6MfmeGn0dBXl2EC5OyFHoa/8A2q3fTpva2uKri1wAptc6TEDOI+KzK5du7RarzsxqGGBwa2m2Q0S3CTzPNUFzlL7E53hZv/tCOQUeoKZySFofku6ZyUZetqwgoYIyn2wVMTqTRxcVnrW4QrHtpa6rrS4Vd3ujdhOhCr0pEjgvGuaI4SiNSEkTJQB20ei6bmeQQjJB2QQIKm7XqguKLtUEAekds7YAWsJiAXepj6H1VHq2wE+XTj+gVv2ysviPZH4TijWJkfMqkWjIOP4WmPkPmqZvZKJB1qkvJ4mfirBcu5VtuqslzaBZZmyBdruOisFncq7dxU218BERyBary8NzXDUOHxy+qe2/aLLDTbHM/Qfqqlb7T4lZjBxk9G5n6Dunwa57oaJcTkBvVilKtFM0r2FXquqOkkuce56KXu/Z3LFW8o1I3x+Y7h8VJ3VcwpZ6v3mNMtG/qndpAOThIIgqyOP2ytz3SMN2s2i/jLQ4sypU/JSaNMIPvRxcc+kKAiE/vq6nWW2VaLtzjB/E12bXDqCE2cFlnd7PY+Io/EuIwrMj1T2xP8oXFVmX76orLlkkXpUyQY5LUXEGRkRmCNQRmCE3YUpTdn+/3ooMuatUajdFvFootqDXRw4OGo+vQhVd96Ns9uqMqgGhaAA8OzbijCCRwOh7HcuNjrz8OtgJ8lWByDx7p75juEy25sk1T0U+Xs8x5OH45tDO/dnXWOthzNF8upP1lv4SfxDT4orHWgie60bZi4Rarpp0rQS5xaXNd95nmd4ZB4gEdZhZzaLKaVR9NxBdTe5jiNCWmJHzU5wr9vs6f4/y/lXxy7RZ7jvLC11EnLFjZ1iHDuIPYrGtpj/a62UfaOy7rRW2g4Q4e8w/7hZ7tMwi1VCfvOxDmHCR++S0Yp2qOZ+V8XhL5I9MisS4e/JdE5JKpotBwziVaPZhZfEvKj+Ul3oFVSVoHsXs82x7zoymfVxQuwZvOgVXvy24XZgmM+ynq1vaBqqne1tb4rcXuulh/q0SyL9SeKuWyE21slC0WOo8tIrURIgeaOB4tIWQ4pWy3tjbQGLDSqiWse/NlRoMYX9QsfvWviqulrGkEg4PdJG8KvHa0W5ae0NXHgjauF21WlAu0pOqV1uSVRAjikYlEuJQSA9UU7rEF7nYnOaTpkMpyWbWulLKv8jj6Z/RBBVTHArTDmrJc5QQWWZtgXGwHIJ5b7ZhpkoIJR6JSIDZYGrUqVCc8WAcgIJ9SR6LULtutlJsgS46u+g4BEgtWJKjJlezuvaS0Dm6PglK4lqCCuKjJfavZR4lKtvIwHnEkKnPCCCw5f6PW/i23hOCEmwQT+9yNBVHTHDDku8SJBJk0OaLjxIjOd+qnbzr+O2nUdq5sHqDhJ6SJ7o0FE5f5BKrNH2SOGkW7mgAdAP9ljFutJ/jK8546pf08Ul0dijQWyX8HK/HOs46szs43ER+iq21tjkscNfMw/0mR/qKJBQw/wBHa/JJPAyuusnNObsuE13YcQbAnSUEFo8iThjbieQxRUppMnKWw1Me89zvgFNXJZ22UkUpbi1jfCCC4UfIyTe5M6jxQj0iVtN7kal377qCvO/wQQQ4+n6oILpYFfsyZXQwvzbSpUoU6bhiDQfe3nSfRUio/MoILpNUc+MnLbOQ5KsciQSJi4OSOz0sdRjToXAHuUSCYGuXdslZaTMIpB3EuzJQQQVhA//Z"/>
          <p:cNvSpPr>
            <a:spLocks noChangeAspect="1" noChangeArrowheads="1"/>
          </p:cNvSpPr>
          <p:nvPr>
            <p:custDataLst>
              <p:tags r:id="rId5"/>
            </p:custDataLst>
          </p:nvPr>
        </p:nvSpPr>
        <p:spPr bwMode="auto">
          <a:xfrm>
            <a:off x="63500" y="-842963"/>
            <a:ext cx="2638425" cy="17335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 name="Picture 2" descr="http://westsidetoastmasters.com/resources/talk_your_way/images/0201_0.jpg"/>
          <p:cNvPicPr>
            <a:picLocks noChangeAspect="1" noChangeArrowheads="1"/>
          </p:cNvPicPr>
          <p:nvPr/>
        </p:nvPicPr>
        <p:blipFill>
          <a:blip r:embed="rId10" cstate="print"/>
          <a:srcRect/>
          <a:stretch>
            <a:fillRect/>
          </a:stretch>
        </p:blipFill>
        <p:spPr bwMode="auto">
          <a:xfrm>
            <a:off x="0" y="1628800"/>
            <a:ext cx="9144000" cy="5229200"/>
          </a:xfrm>
          <a:prstGeom prst="rect">
            <a:avLst/>
          </a:prstGeom>
          <a:noFill/>
        </p:spPr>
      </p:pic>
      <p:sp>
        <p:nvSpPr>
          <p:cNvPr id="12" name="Content Placeholder 2"/>
          <p:cNvSpPr txBox="1">
            <a:spLocks/>
          </p:cNvSpPr>
          <p:nvPr>
            <p:custDataLst>
              <p:tags r:id="rId6"/>
            </p:custDataLst>
          </p:nvPr>
        </p:nvSpPr>
        <p:spPr>
          <a:xfrm>
            <a:off x="7236296" y="2996952"/>
            <a:ext cx="1907704" cy="2808311"/>
          </a:xfrm>
          <a:prstGeom prst="rect">
            <a:avLst/>
          </a:prstGeom>
          <a:scene3d>
            <a:camera prst="perspectiveFront"/>
            <a:lightRig rig="threePt" dir="t"/>
          </a:scene3d>
        </p:spPr>
        <p:txBody>
          <a:bodyPr vert="horz" lIns="91440" tIns="45720" rIns="91440" bIns="45720" rtlCol="0">
            <a:noAutofit/>
          </a:bodyPr>
          <a:lstStyle/>
          <a:p>
            <a:pPr marL="354013" marR="0" lvl="0" indent="-354013" algn="l" defTabSz="914400" rtl="0" eaLnBrk="1" fontAlgn="auto" latinLnBrk="0" hangingPunct="1">
              <a:lnSpc>
                <a:spcPct val="100000"/>
              </a:lnSpc>
              <a:spcBef>
                <a:spcPts val="600"/>
              </a:spcBef>
              <a:spcAft>
                <a:spcPts val="600"/>
              </a:spcAft>
              <a:buClr>
                <a:srgbClr val="FF6600"/>
              </a:buClr>
              <a:buSzPct val="90000"/>
              <a:buFont typeface="Arial" pitchFamily="34" charset="0"/>
              <a:buChar char="►"/>
              <a:tabLst/>
              <a:defRPr/>
            </a:pPr>
            <a:endParaRPr lang="el-GR" sz="3200" dirty="0" smtClean="0">
              <a:solidFill>
                <a:srgbClr val="FF0000"/>
              </a:solidFill>
              <a:latin typeface="Arial" pitchFamily="34" charset="0"/>
              <a:cs typeface="Arial" pitchFamily="34" charset="0"/>
            </a:endParaRPr>
          </a:p>
          <a:p>
            <a:pPr marL="354013" marR="0" lvl="0" indent="-354013" algn="l" defTabSz="914400" rtl="0" eaLnBrk="1" fontAlgn="auto" latinLnBrk="0" hangingPunct="1">
              <a:lnSpc>
                <a:spcPct val="100000"/>
              </a:lnSpc>
              <a:spcBef>
                <a:spcPts val="600"/>
              </a:spcBef>
              <a:spcAft>
                <a:spcPts val="600"/>
              </a:spcAft>
              <a:buClr>
                <a:srgbClr val="FF6600"/>
              </a:buClr>
              <a:buSzPct val="90000"/>
              <a:buFont typeface="Arial" pitchFamily="34" charset="0"/>
              <a:buChar char="►"/>
              <a:tabLst/>
              <a:defRPr/>
            </a:pPr>
            <a:r>
              <a:rPr lang="el-GR" sz="3200" dirty="0" smtClean="0">
                <a:solidFill>
                  <a:srgbClr val="FF0000"/>
                </a:solidFill>
                <a:latin typeface="Arial" pitchFamily="34" charset="0"/>
                <a:cs typeface="Arial" pitchFamily="34" charset="0"/>
              </a:rPr>
              <a:t>Φωνή</a:t>
            </a:r>
          </a:p>
          <a:p>
            <a:pPr marL="354013" marR="0" lvl="0" indent="-354013" algn="l" defTabSz="914400" rtl="0" eaLnBrk="1" fontAlgn="auto" latinLnBrk="0" hangingPunct="1">
              <a:lnSpc>
                <a:spcPct val="100000"/>
              </a:lnSpc>
              <a:spcBef>
                <a:spcPts val="600"/>
              </a:spcBef>
              <a:spcAft>
                <a:spcPts val="600"/>
              </a:spcAft>
              <a:buClr>
                <a:srgbClr val="FF6600"/>
              </a:buClr>
              <a:buSzPct val="90000"/>
              <a:tabLst/>
              <a:defRPr/>
            </a:pPr>
            <a:r>
              <a:rPr lang="el-GR" sz="3200" dirty="0" smtClean="0">
                <a:latin typeface="Arial" pitchFamily="34" charset="0"/>
                <a:cs typeface="Arial" pitchFamily="34" charset="0"/>
              </a:rPr>
              <a:t> </a:t>
            </a:r>
            <a:endParaRPr lang="el-GR" sz="3200" dirty="0" smtClean="0">
              <a:latin typeface="Arial" pitchFamily="34" charset="0"/>
              <a:cs typeface="Arial" pitchFamily="34" charset="0"/>
            </a:endParaRPr>
          </a:p>
          <a:p>
            <a:pPr marL="354013" marR="0" lvl="0" indent="-354013" algn="l" defTabSz="914400" rtl="0" eaLnBrk="1" fontAlgn="auto" latinLnBrk="0" hangingPunct="1">
              <a:lnSpc>
                <a:spcPct val="100000"/>
              </a:lnSpc>
              <a:spcBef>
                <a:spcPts val="600"/>
              </a:spcBef>
              <a:spcAft>
                <a:spcPts val="600"/>
              </a:spcAft>
              <a:buClr>
                <a:srgbClr val="FF6600"/>
              </a:buClr>
              <a:buSzPct val="90000"/>
              <a:buFont typeface="Arial" pitchFamily="34" charset="0"/>
              <a:buChar char="►"/>
              <a:tabLst/>
              <a:defRPr/>
            </a:pPr>
            <a:endParaRPr lang="el-GR" sz="3200" dirty="0" smtClean="0">
              <a:solidFill>
                <a:srgbClr val="FF0000"/>
              </a:solidFill>
              <a:latin typeface="Arial" pitchFamily="34" charset="0"/>
              <a:cs typeface="Arial" pitchFamily="34" charset="0"/>
            </a:endParaRPr>
          </a:p>
          <a:p>
            <a:pPr marL="354013" marR="0" lvl="0" indent="-354013" algn="l" defTabSz="914400" rtl="0" eaLnBrk="1" fontAlgn="auto" latinLnBrk="0" hangingPunct="1">
              <a:lnSpc>
                <a:spcPct val="100000"/>
              </a:lnSpc>
              <a:spcBef>
                <a:spcPts val="600"/>
              </a:spcBef>
              <a:spcAft>
                <a:spcPts val="600"/>
              </a:spcAft>
              <a:buClr>
                <a:srgbClr val="FF6600"/>
              </a:buClr>
              <a:buSzPct val="90000"/>
              <a:buFont typeface="Arial" pitchFamily="34" charset="0"/>
              <a:buChar char="►"/>
              <a:tabLst/>
              <a:defRPr/>
            </a:pPr>
            <a:r>
              <a:rPr lang="el-GR" sz="3200" dirty="0" smtClean="0">
                <a:solidFill>
                  <a:srgbClr val="FF0000"/>
                </a:solidFill>
                <a:latin typeface="Arial" pitchFamily="34" charset="0"/>
                <a:cs typeface="Arial" pitchFamily="34" charset="0"/>
              </a:rPr>
              <a:t>Λέξεις </a:t>
            </a:r>
            <a:endParaRPr lang="el-GR" sz="3200" dirty="0" smtClean="0">
              <a:solidFill>
                <a:srgbClr val="FF0000"/>
              </a:solidFill>
              <a:latin typeface="Arial" pitchFamily="34" charset="0"/>
              <a:cs typeface="Arial" pitchFamily="34" charset="0"/>
            </a:endParaRPr>
          </a:p>
        </p:txBody>
      </p:sp>
      <p:sp>
        <p:nvSpPr>
          <p:cNvPr id="13" name="Content Placeholder 2"/>
          <p:cNvSpPr txBox="1">
            <a:spLocks/>
          </p:cNvSpPr>
          <p:nvPr>
            <p:custDataLst>
              <p:tags r:id="rId7"/>
            </p:custDataLst>
          </p:nvPr>
        </p:nvSpPr>
        <p:spPr>
          <a:xfrm>
            <a:off x="0" y="4077072"/>
            <a:ext cx="2339752" cy="1152129"/>
          </a:xfrm>
          <a:prstGeom prst="rect">
            <a:avLst/>
          </a:prstGeom>
          <a:scene3d>
            <a:camera prst="perspectiveFront"/>
            <a:lightRig rig="threePt" dir="t"/>
          </a:scene3d>
        </p:spPr>
        <p:txBody>
          <a:bodyPr vert="horz" lIns="91440" tIns="45720" rIns="91440" bIns="45720" rtlCol="0">
            <a:normAutofit/>
          </a:bodyPr>
          <a:lstStyle/>
          <a:p>
            <a:pPr marL="354013" marR="0" lvl="0" indent="-354013" algn="l" defTabSz="914400" rtl="0" eaLnBrk="1" fontAlgn="auto" latinLnBrk="0" hangingPunct="1">
              <a:lnSpc>
                <a:spcPct val="100000"/>
              </a:lnSpc>
              <a:spcBef>
                <a:spcPts val="600"/>
              </a:spcBef>
              <a:spcAft>
                <a:spcPts val="600"/>
              </a:spcAft>
              <a:buClr>
                <a:srgbClr val="FF6600"/>
              </a:buClr>
              <a:buSzPct val="90000"/>
              <a:buFont typeface="Arial" pitchFamily="34" charset="0"/>
              <a:buChar char="►"/>
              <a:tabLst/>
              <a:defRPr/>
            </a:pPr>
            <a:r>
              <a:rPr lang="el-GR" sz="3200" dirty="0" smtClean="0">
                <a:solidFill>
                  <a:srgbClr val="FF0000"/>
                </a:solidFill>
                <a:latin typeface="Arial" pitchFamily="34" charset="0"/>
                <a:cs typeface="Arial" pitchFamily="34" charset="0"/>
              </a:rPr>
              <a:t>Σώμα</a:t>
            </a:r>
            <a:endParaRPr lang="el-GR" sz="3200" dirty="0" smtClean="0">
              <a:latin typeface="Arial" pitchFamily="34" charset="0"/>
              <a:cs typeface="Arial" pitchFamily="34" charset="0"/>
            </a:endParaRPr>
          </a:p>
        </p:txBody>
      </p:sp>
      <p:sp>
        <p:nvSpPr>
          <p:cNvPr id="3" name="Rectangle 2"/>
          <p:cNvSpPr/>
          <p:nvPr/>
        </p:nvSpPr>
        <p:spPr>
          <a:xfrm>
            <a:off x="6119916" y="3171523"/>
            <a:ext cx="131921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ectangle 10"/>
          <p:cNvSpPr/>
          <p:nvPr/>
        </p:nvSpPr>
        <p:spPr>
          <a:xfrm>
            <a:off x="63500" y="3789040"/>
            <a:ext cx="131921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6779522" y="6569968"/>
            <a:ext cx="131921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188640"/>
            <a:ext cx="8435280" cy="648072"/>
          </a:xfrm>
          <a:scene3d>
            <a:camera prst="perspectiveFront"/>
            <a:lightRig rig="threePt" dir="t"/>
          </a:scene3d>
        </p:spPr>
        <p:txBody>
          <a:bodyPr>
            <a:noAutofit/>
          </a:bodyPr>
          <a:lstStyle/>
          <a:p>
            <a:pPr lvl="3" algn="l" rtl="0">
              <a:spcBef>
                <a:spcPct val="0"/>
              </a:spcBef>
            </a:pPr>
            <a:r>
              <a:rPr lang="el-GR" sz="3300" dirty="0" smtClean="0">
                <a:solidFill>
                  <a:srgbClr val="FF0000"/>
                </a:solidFill>
                <a:latin typeface="Arial" pitchFamily="34" charset="0"/>
                <a:cs typeface="Arial" pitchFamily="34" charset="0"/>
              </a:rPr>
              <a:t>Πόσο καλά «διαβάζετε» τα </a:t>
            </a:r>
            <a:r>
              <a:rPr lang="el-GR" sz="3300" dirty="0" err="1" smtClean="0">
                <a:solidFill>
                  <a:srgbClr val="FF0000"/>
                </a:solidFill>
                <a:latin typeface="Arial" pitchFamily="34" charset="0"/>
                <a:cs typeface="Arial" pitchFamily="34" charset="0"/>
              </a:rPr>
              <a:t>μλ</a:t>
            </a:r>
            <a:r>
              <a:rPr lang="el-GR" sz="3300" dirty="0" smtClean="0">
                <a:solidFill>
                  <a:srgbClr val="FF0000"/>
                </a:solidFill>
                <a:latin typeface="Arial" pitchFamily="34" charset="0"/>
                <a:cs typeface="Arial" pitchFamily="34" charset="0"/>
              </a:rPr>
              <a:t> σημάδια </a:t>
            </a:r>
            <a:endParaRPr lang="el-GR" sz="3300" dirty="0">
              <a:solidFill>
                <a:srgbClr val="FF00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39</a:t>
            </a:fld>
            <a:endParaRPr lang="el-GR"/>
          </a:p>
        </p:txBody>
      </p:sp>
      <p:pic>
        <p:nvPicPr>
          <p:cNvPr id="10" name="Picture 9" descr="http://www.salary.com/graphics/ss_iiq_1.jpg"/>
          <p:cNvPicPr>
            <a:picLocks noChangeAspect="1" noChangeArrowheads="1"/>
          </p:cNvPicPr>
          <p:nvPr>
            <p:custDataLst>
              <p:tags r:id="rId5"/>
            </p:custDataLst>
          </p:nvPr>
        </p:nvPicPr>
        <p:blipFill>
          <a:blip r:embed="rId12" cstate="print"/>
          <a:srcRect/>
          <a:stretch>
            <a:fillRect/>
          </a:stretch>
        </p:blipFill>
        <p:spPr bwMode="auto">
          <a:xfrm>
            <a:off x="296623" y="1052736"/>
            <a:ext cx="3168352" cy="2448272"/>
          </a:xfrm>
          <a:prstGeom prst="rect">
            <a:avLst/>
          </a:prstGeom>
          <a:noFill/>
        </p:spPr>
      </p:pic>
      <p:pic>
        <p:nvPicPr>
          <p:cNvPr id="13" name="Picture 2" descr="http://pdxmim.files.wordpress.com/2011/12/interview-ambro.jpg"/>
          <p:cNvPicPr>
            <a:picLocks noChangeAspect="1" noChangeArrowheads="1"/>
          </p:cNvPicPr>
          <p:nvPr>
            <p:custDataLst>
              <p:tags r:id="rId6"/>
            </p:custDataLst>
          </p:nvPr>
        </p:nvPicPr>
        <p:blipFill>
          <a:blip r:embed="rId13" cstate="print"/>
          <a:srcRect/>
          <a:stretch>
            <a:fillRect/>
          </a:stretch>
        </p:blipFill>
        <p:spPr bwMode="auto">
          <a:xfrm>
            <a:off x="4143882" y="1412776"/>
            <a:ext cx="4752528" cy="2376264"/>
          </a:xfrm>
          <a:prstGeom prst="rect">
            <a:avLst/>
          </a:prstGeom>
          <a:noFill/>
        </p:spPr>
      </p:pic>
      <p:pic>
        <p:nvPicPr>
          <p:cNvPr id="14" name="Picture 13" descr="http://www.key-alcoholism-info.com/woman-wondering-if-her-alcoholic-husband-is-worth-it.jpg"/>
          <p:cNvPicPr>
            <a:picLocks noChangeAspect="1" noChangeArrowheads="1"/>
          </p:cNvPicPr>
          <p:nvPr>
            <p:custDataLst>
              <p:tags r:id="rId7"/>
            </p:custDataLst>
          </p:nvPr>
        </p:nvPicPr>
        <p:blipFill>
          <a:blip r:embed="rId14" cstate="print"/>
          <a:srcRect/>
          <a:stretch>
            <a:fillRect/>
          </a:stretch>
        </p:blipFill>
        <p:spPr bwMode="auto">
          <a:xfrm>
            <a:off x="323528" y="4077072"/>
            <a:ext cx="2592288" cy="2376264"/>
          </a:xfrm>
          <a:prstGeom prst="rect">
            <a:avLst/>
          </a:prstGeom>
          <a:solidFill>
            <a:schemeClr val="bg1"/>
          </a:solidFill>
          <a:ln>
            <a:solidFill>
              <a:schemeClr val="bg1"/>
            </a:solidFill>
          </a:ln>
        </p:spPr>
      </p:pic>
      <p:pic>
        <p:nvPicPr>
          <p:cNvPr id="15" name="Picture 2" descr="http://www.whedon.info/IMG/jpg/sarah-michelle-gellar-cw-11-morning-show-interview-hq-01-0750.jpg"/>
          <p:cNvPicPr>
            <a:picLocks noChangeAspect="1" noChangeArrowheads="1"/>
          </p:cNvPicPr>
          <p:nvPr>
            <p:custDataLst>
              <p:tags r:id="rId8"/>
            </p:custDataLst>
          </p:nvPr>
        </p:nvPicPr>
        <p:blipFill>
          <a:blip r:embed="rId15" cstate="print"/>
          <a:srcRect/>
          <a:stretch>
            <a:fillRect/>
          </a:stretch>
        </p:blipFill>
        <p:spPr bwMode="auto">
          <a:xfrm>
            <a:off x="6444208" y="4077072"/>
            <a:ext cx="2448272" cy="2376264"/>
          </a:xfrm>
          <a:prstGeom prst="rect">
            <a:avLst/>
          </a:prstGeom>
          <a:noFill/>
        </p:spPr>
      </p:pic>
      <p:pic>
        <p:nvPicPr>
          <p:cNvPr id="11" name="Picture 9" descr="j0422777[1]"/>
          <p:cNvPicPr>
            <a:picLocks noChangeAspect="1" noChangeArrowheads="1"/>
          </p:cNvPicPr>
          <p:nvPr>
            <p:custDataLst>
              <p:tags r:id="rId9"/>
            </p:custDataLst>
          </p:nvPr>
        </p:nvPicPr>
        <p:blipFill>
          <a:blip r:embed="rId16" cstate="print"/>
          <a:srcRect/>
          <a:stretch>
            <a:fillRect/>
          </a:stretch>
        </p:blipFill>
        <p:spPr bwMode="auto">
          <a:xfrm>
            <a:off x="3347864" y="4077072"/>
            <a:ext cx="2592288" cy="2184904"/>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oonhermanshuisdronten.nl/wp-content/uploads/2015/01/Agenda-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4263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custDataLst>
              <p:tags r:id="rId2"/>
            </p:custDataLst>
          </p:nvPr>
        </p:nvSpPr>
        <p:spPr>
          <a:xfrm>
            <a:off x="971600" y="2636912"/>
            <a:ext cx="5544616" cy="3312368"/>
          </a:xfrm>
          <a:scene3d>
            <a:camera prst="perspectiveFront"/>
            <a:lightRig rig="threePt" dir="t"/>
          </a:scene3d>
        </p:spPr>
        <p:txBody>
          <a:bodyPr>
            <a:normAutofit lnSpcReduction="10000"/>
          </a:bodyPr>
          <a:lstStyle/>
          <a:p>
            <a:pPr>
              <a:buClr>
                <a:srgbClr val="FF9900"/>
              </a:buClr>
              <a:buNone/>
            </a:pPr>
            <a:r>
              <a:rPr lang="el-GR" sz="2700" b="1" dirty="0" smtClean="0">
                <a:latin typeface="Arial" pitchFamily="34" charset="0"/>
                <a:cs typeface="Arial" pitchFamily="34" charset="0"/>
              </a:rPr>
              <a:t>	</a:t>
            </a:r>
            <a:endParaRPr lang="en-GB" sz="2700" b="1" dirty="0" smtClean="0">
              <a:latin typeface="Arial" pitchFamily="34" charset="0"/>
              <a:cs typeface="Arial" pitchFamily="34" charset="0"/>
            </a:endParaRPr>
          </a:p>
          <a:p>
            <a:pPr marL="0" indent="0">
              <a:buClr>
                <a:srgbClr val="FF9900"/>
              </a:buClr>
              <a:buNone/>
            </a:pPr>
            <a:r>
              <a:rPr lang="el-GR" sz="2800" b="1" dirty="0" smtClean="0">
                <a:latin typeface="Arial" pitchFamily="34" charset="0"/>
                <a:cs typeface="Arial" pitchFamily="34" charset="0"/>
              </a:rPr>
              <a:t>Βιογραφικό σημείωμα και συνοδευτική επιστολή</a:t>
            </a:r>
            <a:endParaRPr lang="el-GR" sz="2700" b="1" dirty="0" smtClean="0">
              <a:latin typeface="Arial" pitchFamily="34" charset="0"/>
              <a:cs typeface="Arial" pitchFamily="34" charset="0"/>
            </a:endParaRPr>
          </a:p>
          <a:p>
            <a:pPr>
              <a:buClr>
                <a:srgbClr val="FF9900"/>
              </a:buClr>
              <a:buNone/>
            </a:pPr>
            <a:endParaRPr lang="el-GR" sz="2700" b="1" dirty="0" smtClean="0">
              <a:latin typeface="Arial" pitchFamily="34" charset="0"/>
              <a:cs typeface="Arial" pitchFamily="34" charset="0"/>
            </a:endParaRPr>
          </a:p>
          <a:p>
            <a:pPr>
              <a:buClr>
                <a:srgbClr val="FF9900"/>
              </a:buClr>
              <a:buNone/>
            </a:pPr>
            <a:r>
              <a:rPr lang="el-GR" sz="2800" b="1" dirty="0" smtClean="0">
                <a:latin typeface="Arial" pitchFamily="34" charset="0"/>
                <a:cs typeface="Arial" pitchFamily="34" charset="0"/>
              </a:rPr>
              <a:t>Συνέντευξη επιλογής </a:t>
            </a:r>
            <a:endParaRPr lang="el-GR" sz="2700" b="1" dirty="0" smtClean="0">
              <a:latin typeface="Arial" pitchFamily="34" charset="0"/>
              <a:cs typeface="Arial" pitchFamily="34" charset="0"/>
            </a:endParaRPr>
          </a:p>
          <a:p>
            <a:pPr>
              <a:buClr>
                <a:srgbClr val="FF9900"/>
              </a:buClr>
              <a:buNone/>
            </a:pPr>
            <a:endParaRPr lang="el-GR" sz="2700" b="1" dirty="0" smtClean="0">
              <a:latin typeface="Arial" pitchFamily="34" charset="0"/>
              <a:cs typeface="Arial" pitchFamily="34" charset="0"/>
            </a:endParaRPr>
          </a:p>
          <a:p>
            <a:pPr>
              <a:buClr>
                <a:srgbClr val="FF9900"/>
              </a:buClr>
              <a:buNone/>
            </a:pPr>
            <a:r>
              <a:rPr lang="el-GR" sz="2800" b="1" dirty="0" smtClean="0">
                <a:latin typeface="Arial" pitchFamily="34" charset="0"/>
                <a:cs typeface="Arial" pitchFamily="34" charset="0"/>
              </a:rPr>
              <a:t>Δεξιότητες Αξιολογητών </a:t>
            </a:r>
            <a:endParaRPr lang="el-GR" sz="2700" b="1" dirty="0" smtClean="0">
              <a:latin typeface="Arial" pitchFamily="34" charset="0"/>
              <a:cs typeface="Arial" pitchFamily="34" charset="0"/>
            </a:endParaRPr>
          </a:p>
          <a:p>
            <a:pPr>
              <a:buClr>
                <a:srgbClr val="FF9900"/>
              </a:buClr>
              <a:buFont typeface="Wingdings" pitchFamily="2" charset="2"/>
              <a:buChar char="ü"/>
            </a:pPr>
            <a:endParaRPr lang="el-GR" sz="2400" b="1" dirty="0" smtClean="0">
              <a:latin typeface="Arial" pitchFamily="34" charset="0"/>
              <a:cs typeface="Arial" pitchFamily="34" charset="0"/>
            </a:endParaRPr>
          </a:p>
          <a:p>
            <a:pPr>
              <a:buClr>
                <a:srgbClr val="FF9900"/>
              </a:buClr>
              <a:buNone/>
            </a:pPr>
            <a:endParaRPr lang="el-GR" sz="2400" b="1" dirty="0" smtClean="0">
              <a:latin typeface="Arial" pitchFamily="34" charset="0"/>
              <a:cs typeface="Arial" pitchFamily="34" charset="0"/>
            </a:endParaRPr>
          </a:p>
          <a:p>
            <a:pPr>
              <a:buClr>
                <a:srgbClr val="FF9900"/>
              </a:buClr>
              <a:buFont typeface="Wingdings" pitchFamily="2" charset="2"/>
              <a:buChar char="ü"/>
            </a:pPr>
            <a:endParaRPr lang="el-GR" sz="2400" b="1" dirty="0">
              <a:latin typeface="Arial" pitchFamily="34" charset="0"/>
              <a:cs typeface="Arial" pitchFamily="34" charset="0"/>
            </a:endParaRPr>
          </a:p>
        </p:txBody>
      </p:sp>
      <p:sp>
        <p:nvSpPr>
          <p:cNvPr id="5" name="Slide Number Placeholder 4"/>
          <p:cNvSpPr>
            <a:spLocks noGrp="1"/>
          </p:cNvSpPr>
          <p:nvPr>
            <p:ph type="sldNum" sz="quarter" idx="12"/>
            <p:custDataLst>
              <p:tags r:id="rId3"/>
            </p:custDataLst>
          </p:nvPr>
        </p:nvSpPr>
        <p:spPr/>
        <p:txBody>
          <a:bodyPr/>
          <a:lstStyle/>
          <a:p>
            <a:fld id="{FF54B3E2-F008-4CCC-A39B-2A5AB36CC58C}" type="slidenum">
              <a:rPr lang="el-GR" smtClean="0"/>
              <a:pPr/>
              <a:t>4</a:t>
            </a:fld>
            <a:endParaRPr lang="el-GR"/>
          </a:p>
        </p:txBody>
      </p:sp>
      <p:sp>
        <p:nvSpPr>
          <p:cNvPr id="6" name="Footer Placeholder 5"/>
          <p:cNvSpPr>
            <a:spLocks noGrp="1"/>
          </p:cNvSpPr>
          <p:nvPr>
            <p:ph type="ftr" sz="quarter" idx="11"/>
            <p:custDataLst>
              <p:tags r:id="rId4"/>
            </p:custDataLst>
          </p:nvPr>
        </p:nvSpPr>
        <p:spPr/>
        <p:txBody>
          <a:bodyPr/>
          <a:lstStyle/>
          <a:p>
            <a:endParaRPr lang="el-GR"/>
          </a:p>
        </p:txBody>
      </p:sp>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bmwpedia.org/wp-content/uploads/2008/02/2007bmw3seriesconvertible.jpg"/>
          <p:cNvPicPr>
            <a:picLocks noChangeAspect="1" noChangeArrowheads="1"/>
          </p:cNvPicPr>
          <p:nvPr>
            <p:custDataLst>
              <p:tags r:id="rId2"/>
            </p:custDataLst>
          </p:nvPr>
        </p:nvPicPr>
        <p:blipFill>
          <a:blip r:embed="rId8" cstate="print"/>
          <a:srcRect/>
          <a:stretch>
            <a:fillRect/>
          </a:stretch>
        </p:blipFill>
        <p:spPr bwMode="auto">
          <a:xfrm>
            <a:off x="5004048" y="836712"/>
            <a:ext cx="3851920" cy="4608512"/>
          </a:xfrm>
          <a:prstGeom prst="rect">
            <a:avLst/>
          </a:prstGeom>
          <a:noFill/>
        </p:spPr>
      </p:pic>
      <p:sp>
        <p:nvSpPr>
          <p:cNvPr id="2" name="Title 1"/>
          <p:cNvSpPr>
            <a:spLocks noGrp="1"/>
          </p:cNvSpPr>
          <p:nvPr>
            <p:ph type="title"/>
            <p:custDataLst>
              <p:tags r:id="rId3"/>
            </p:custDataLst>
          </p:nvPr>
        </p:nvSpPr>
        <p:spPr>
          <a:xfrm>
            <a:off x="457200" y="188640"/>
            <a:ext cx="8229600" cy="792088"/>
          </a:xfrm>
          <a:scene3d>
            <a:camera prst="perspectiveFront"/>
            <a:lightRig rig="threePt" dir="t"/>
          </a:scene3d>
        </p:spPr>
        <p:txBody>
          <a:bodyPr>
            <a:noAutofit/>
          </a:bodyPr>
          <a:lstStyle/>
          <a:p>
            <a:pPr lvl="3" algn="l" rtl="0">
              <a:spcBef>
                <a:spcPct val="0"/>
              </a:spcBef>
            </a:pPr>
            <a:r>
              <a:rPr lang="el-GR" sz="3400" dirty="0" smtClean="0">
                <a:solidFill>
                  <a:srgbClr val="FF0000"/>
                </a:solidFill>
                <a:latin typeface="Arial" pitchFamily="34" charset="0"/>
                <a:cs typeface="Arial" pitchFamily="34" charset="0"/>
              </a:rPr>
              <a:t>Αντιλήψεις </a:t>
            </a:r>
            <a:endParaRPr lang="el-GR" sz="3400" dirty="0">
              <a:solidFill>
                <a:srgbClr val="FF0000"/>
              </a:solidFill>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8" name="Slide Number Placeholder 7"/>
          <p:cNvSpPr>
            <a:spLocks noGrp="1"/>
          </p:cNvSpPr>
          <p:nvPr>
            <p:ph type="sldNum" sz="quarter" idx="12"/>
          </p:nvPr>
        </p:nvSpPr>
        <p:spPr/>
        <p:txBody>
          <a:bodyPr/>
          <a:lstStyle/>
          <a:p>
            <a:fld id="{FF54B3E2-F008-4CCC-A39B-2A5AB36CC58C}" type="slidenum">
              <a:rPr lang="el-GR" smtClean="0"/>
              <a:pPr/>
              <a:t>40</a:t>
            </a:fld>
            <a:endParaRPr lang="el-GR"/>
          </a:p>
        </p:txBody>
      </p:sp>
      <p:pic>
        <p:nvPicPr>
          <p:cNvPr id="7" name="Picture 6" descr="http://christopherbwong.com/wp-content/uploads/2012/11/thinking.jpg">
            <a:hlinkClick r:id="rId9"/>
          </p:cNvPr>
          <p:cNvPicPr>
            <a:picLocks noChangeAspect="1" noChangeArrowheads="1"/>
          </p:cNvPicPr>
          <p:nvPr>
            <p:custDataLst>
              <p:tags r:id="rId5"/>
            </p:custDataLst>
          </p:nvPr>
        </p:nvPicPr>
        <p:blipFill>
          <a:blip r:embed="rId10" cstate="print"/>
          <a:srcRect/>
          <a:stretch>
            <a:fillRect/>
          </a:stretch>
        </p:blipFill>
        <p:spPr bwMode="auto">
          <a:xfrm>
            <a:off x="0" y="1772816"/>
            <a:ext cx="3916557" cy="4248472"/>
          </a:xfrm>
          <a:prstGeom prst="rect">
            <a:avLst/>
          </a:prstGeom>
          <a:noFill/>
        </p:spPr>
      </p:pic>
      <p:sp>
        <p:nvSpPr>
          <p:cNvPr id="10" name="Rectangle 9"/>
          <p:cNvSpPr/>
          <p:nvPr/>
        </p:nvSpPr>
        <p:spPr>
          <a:xfrm rot="20859934">
            <a:off x="2231326" y="957595"/>
            <a:ext cx="3370462" cy="2000548"/>
          </a:xfrm>
          <a:prstGeom prst="rect">
            <a:avLst/>
          </a:prstGeom>
        </p:spPr>
        <p:txBody>
          <a:bodyPr wrap="square">
            <a:spAutoFit/>
          </a:bodyPr>
          <a:lstStyle/>
          <a:p>
            <a:pPr marL="360363" indent="-360363">
              <a:spcBef>
                <a:spcPts val="400"/>
              </a:spcBef>
              <a:spcAft>
                <a:spcPts val="400"/>
              </a:spcAft>
              <a:buClr>
                <a:srgbClr val="FFC000"/>
              </a:buClr>
              <a:buSzPct val="90000"/>
              <a:buFont typeface="Arial" charset="0"/>
              <a:buChar char="►"/>
            </a:pPr>
            <a:r>
              <a:rPr lang="el-GR" sz="2600" dirty="0" smtClean="0">
                <a:latin typeface="Arial" pitchFamily="34" charset="0"/>
                <a:cs typeface="Arial" pitchFamily="34" charset="0"/>
              </a:rPr>
              <a:t>Σκέψη </a:t>
            </a:r>
          </a:p>
          <a:p>
            <a:pPr marL="360363" indent="-360363">
              <a:spcBef>
                <a:spcPts val="400"/>
              </a:spcBef>
              <a:spcAft>
                <a:spcPts val="400"/>
              </a:spcAft>
              <a:buClr>
                <a:srgbClr val="FFC000"/>
              </a:buClr>
              <a:buSzPct val="90000"/>
              <a:buFont typeface="Arial" charset="0"/>
              <a:buChar char="►"/>
            </a:pPr>
            <a:r>
              <a:rPr lang="el-GR" sz="2600" dirty="0" smtClean="0">
                <a:latin typeface="Arial" pitchFamily="34" charset="0"/>
                <a:cs typeface="Arial" pitchFamily="34" charset="0"/>
              </a:rPr>
              <a:t>Ερμηνεία </a:t>
            </a:r>
          </a:p>
          <a:p>
            <a:pPr marL="360363" indent="-360363">
              <a:spcBef>
                <a:spcPts val="400"/>
              </a:spcBef>
              <a:spcAft>
                <a:spcPts val="400"/>
              </a:spcAft>
              <a:buClr>
                <a:srgbClr val="FFC000"/>
              </a:buClr>
              <a:buSzPct val="90000"/>
              <a:buFont typeface="Arial" charset="0"/>
              <a:buChar char="►"/>
            </a:pPr>
            <a:r>
              <a:rPr lang="el-GR" sz="2600" dirty="0" smtClean="0">
                <a:latin typeface="Arial" pitchFamily="34" charset="0"/>
                <a:cs typeface="Arial" pitchFamily="34" charset="0"/>
              </a:rPr>
              <a:t>Συναίσθημα </a:t>
            </a:r>
          </a:p>
          <a:p>
            <a:pPr marL="360363" indent="-360363">
              <a:spcBef>
                <a:spcPts val="400"/>
              </a:spcBef>
              <a:spcAft>
                <a:spcPts val="400"/>
              </a:spcAft>
              <a:buClr>
                <a:srgbClr val="FFC000"/>
              </a:buClr>
              <a:buSzPct val="90000"/>
              <a:buFont typeface="Arial" charset="0"/>
              <a:buChar char="►"/>
            </a:pPr>
            <a:r>
              <a:rPr lang="el-GR" sz="2600" dirty="0" smtClean="0">
                <a:latin typeface="Arial" pitchFamily="34" charset="0"/>
                <a:cs typeface="Arial" pitchFamily="34" charset="0"/>
              </a:rPr>
              <a:t>Συμπεριφορά</a:t>
            </a:r>
            <a:endParaRPr lang="el-GR" sz="2600" dirty="0" smtClean="0">
              <a:solidFill>
                <a:srgbClr val="C00000"/>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custDataLst>
              <p:tags r:id="rId2"/>
            </p:custDataLst>
          </p:nvPr>
        </p:nvSpPr>
        <p:spPr/>
        <p:txBody>
          <a:bodyPr/>
          <a:lstStyle/>
          <a:p>
            <a:endParaRPr lang="el-GR"/>
          </a:p>
        </p:txBody>
      </p:sp>
      <p:sp>
        <p:nvSpPr>
          <p:cNvPr id="8" name="Slide Number Placeholder 7"/>
          <p:cNvSpPr>
            <a:spLocks noGrp="1"/>
          </p:cNvSpPr>
          <p:nvPr>
            <p:ph type="sldNum" sz="quarter" idx="12"/>
          </p:nvPr>
        </p:nvSpPr>
        <p:spPr/>
        <p:txBody>
          <a:bodyPr/>
          <a:lstStyle/>
          <a:p>
            <a:fld id="{FF54B3E2-F008-4CCC-A39B-2A5AB36CC58C}" type="slidenum">
              <a:rPr lang="el-GR" smtClean="0"/>
              <a:pPr/>
              <a:t>41</a:t>
            </a:fld>
            <a:endParaRPr lang="el-GR"/>
          </a:p>
        </p:txBody>
      </p:sp>
      <p:pic>
        <p:nvPicPr>
          <p:cNvPr id="9" name="Picture 2" descr="http://static3.depositphotos.com/1000746/119/i/450/dep_1194863-Young-woman-looking-through-eyeglasses.jpg">
            <a:hlinkClick r:id="rId5"/>
          </p:cNvPr>
          <p:cNvPicPr>
            <a:picLocks noChangeAspect="1" noChangeArrowheads="1"/>
          </p:cNvPicPr>
          <p:nvPr/>
        </p:nvPicPr>
        <p:blipFill>
          <a:blip r:embed="rId6" cstate="print"/>
          <a:srcRect/>
          <a:stretch>
            <a:fillRect/>
          </a:stretch>
        </p:blipFill>
        <p:spPr bwMode="auto">
          <a:xfrm>
            <a:off x="0" y="2564904"/>
            <a:ext cx="4932040" cy="3600399"/>
          </a:xfrm>
          <a:prstGeom prst="rect">
            <a:avLst/>
          </a:prstGeom>
          <a:noFill/>
        </p:spPr>
      </p:pic>
      <p:sp>
        <p:nvSpPr>
          <p:cNvPr id="10" name="Rounded Rectangular Callout 9"/>
          <p:cNvSpPr/>
          <p:nvPr/>
        </p:nvSpPr>
        <p:spPr>
          <a:xfrm rot="21108318">
            <a:off x="3635867" y="602620"/>
            <a:ext cx="4968552" cy="2376264"/>
          </a:xfrm>
          <a:prstGeom prst="wedgeRoundRectCallout">
            <a:avLst>
              <a:gd name="adj1" fmla="val -63282"/>
              <a:gd name="adj2" fmla="val 42448"/>
              <a:gd name="adj3" fmla="val 16667"/>
            </a:avLst>
          </a:prstGeom>
          <a:solidFill>
            <a:schemeClr val="bg1"/>
          </a:solidFill>
          <a:ln>
            <a:solidFill>
              <a:srgbClr val="FF0000"/>
            </a:solidFill>
          </a:ln>
          <a:effectLst>
            <a:outerShdw blurRad="50800" dist="38100" dir="2700000" algn="tl" rotWithShape="0">
              <a:prstClr val="black">
                <a:alpha val="40000"/>
              </a:prstClr>
            </a:outerShd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0413" lvl="1" indent="-360363">
              <a:spcBef>
                <a:spcPts val="500"/>
              </a:spcBef>
              <a:spcAft>
                <a:spcPts val="500"/>
              </a:spcAft>
              <a:buClr>
                <a:schemeClr val="accent1"/>
              </a:buClr>
              <a:buSzPct val="90000"/>
            </a:pPr>
            <a:endParaRPr lang="el-GR" sz="2700" dirty="0" smtClean="0">
              <a:solidFill>
                <a:schemeClr val="tx1"/>
              </a:solidFill>
              <a:latin typeface="Arial" pitchFamily="34" charset="0"/>
              <a:cs typeface="Arial" pitchFamily="34" charset="0"/>
            </a:endParaRPr>
          </a:p>
          <a:p>
            <a:pPr marL="177800" lvl="1" indent="-177800">
              <a:spcBef>
                <a:spcPts val="500"/>
              </a:spcBef>
              <a:spcAft>
                <a:spcPts val="500"/>
              </a:spcAft>
              <a:buClr>
                <a:schemeClr val="accent1"/>
              </a:buClr>
              <a:buSzPct val="90000"/>
            </a:pPr>
            <a:endParaRPr lang="el-GR" sz="2700" dirty="0" smtClean="0">
              <a:solidFill>
                <a:schemeClr val="tx1"/>
              </a:solidFill>
              <a:latin typeface="Arial" pitchFamily="34" charset="0"/>
              <a:cs typeface="Arial" pitchFamily="34" charset="0"/>
            </a:endParaRPr>
          </a:p>
          <a:p>
            <a:pPr marL="177800" lvl="1" indent="-177800">
              <a:spcBef>
                <a:spcPts val="500"/>
              </a:spcBef>
              <a:spcAft>
                <a:spcPts val="500"/>
              </a:spcAft>
              <a:buClr>
                <a:schemeClr val="accent1"/>
              </a:buClr>
              <a:buSzPct val="90000"/>
            </a:pPr>
            <a:r>
              <a:rPr lang="el-GR" sz="2700" dirty="0" smtClean="0">
                <a:solidFill>
                  <a:schemeClr val="tx1"/>
                </a:solidFill>
                <a:latin typeface="Arial" pitchFamily="34" charset="0"/>
                <a:cs typeface="Arial" pitchFamily="34" charset="0"/>
              </a:rPr>
              <a:t>«Βλέπουμε τον κόσμο</a:t>
            </a:r>
            <a:r>
              <a:rPr lang="en-US" sz="2700" dirty="0" smtClean="0">
                <a:solidFill>
                  <a:schemeClr val="tx1"/>
                </a:solidFill>
                <a:latin typeface="Arial" pitchFamily="34" charset="0"/>
                <a:cs typeface="Arial" pitchFamily="34" charset="0"/>
              </a:rPr>
              <a:t> </a:t>
            </a:r>
            <a:r>
              <a:rPr lang="el-GR" sz="2700" dirty="0" smtClean="0">
                <a:solidFill>
                  <a:schemeClr val="tx1"/>
                </a:solidFill>
                <a:latin typeface="Arial" pitchFamily="34" charset="0"/>
                <a:cs typeface="Arial" pitchFamily="34" charset="0"/>
              </a:rPr>
              <a:t>όπως είμαστε ή θέλουμε να είμαστε και όχι όπως πραγματικά είναι» </a:t>
            </a:r>
          </a:p>
          <a:p>
            <a:pPr marL="177800" lvl="1" indent="-177800">
              <a:spcBef>
                <a:spcPts val="500"/>
              </a:spcBef>
              <a:spcAft>
                <a:spcPts val="500"/>
              </a:spcAft>
              <a:buClr>
                <a:schemeClr val="accent1"/>
              </a:buClr>
              <a:buSzPct val="90000"/>
            </a:pPr>
            <a:r>
              <a:rPr lang="el-GR" sz="2700" dirty="0" smtClean="0">
                <a:solidFill>
                  <a:schemeClr val="tx1"/>
                </a:solidFill>
                <a:latin typeface="Arial" pitchFamily="34" charset="0"/>
                <a:cs typeface="Arial" pitchFamily="34" charset="0"/>
              </a:rPr>
              <a:t>		</a:t>
            </a:r>
            <a:r>
              <a:rPr lang="en-GB" sz="2700" dirty="0" smtClean="0">
                <a:solidFill>
                  <a:schemeClr val="tx1"/>
                </a:solidFill>
                <a:latin typeface="Arial" pitchFamily="34" charset="0"/>
                <a:cs typeface="Arial" pitchFamily="34" charset="0"/>
              </a:rPr>
              <a:t>Stephen Covey</a:t>
            </a:r>
            <a:endParaRPr lang="en-US" sz="2700" dirty="0" smtClean="0">
              <a:solidFill>
                <a:schemeClr val="tx1"/>
              </a:solidFill>
              <a:latin typeface="Arial" pitchFamily="34" charset="0"/>
              <a:cs typeface="Arial" pitchFamily="34" charset="0"/>
            </a:endParaRPr>
          </a:p>
          <a:p>
            <a:pPr marL="360363" indent="-360363">
              <a:spcBef>
                <a:spcPts val="500"/>
              </a:spcBef>
              <a:spcAft>
                <a:spcPts val="500"/>
              </a:spcAft>
              <a:buClr>
                <a:schemeClr val="accent1"/>
              </a:buClr>
              <a:buSzPct val="90000"/>
              <a:buFont typeface="Arial" charset="0"/>
              <a:buChar char="►"/>
            </a:pPr>
            <a:endParaRPr lang="en-US" sz="2700" dirty="0" smtClean="0">
              <a:solidFill>
                <a:schemeClr val="tx1"/>
              </a:solidFill>
              <a:latin typeface="Arial" pitchFamily="34" charset="0"/>
              <a:cs typeface="Arial" pitchFamily="34" charset="0"/>
            </a:endParaRPr>
          </a:p>
          <a:p>
            <a:pPr algn="ctr"/>
            <a:endParaRPr lang="el-GR" sz="2700"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22114"/>
          </a:xfrm>
          <a:scene3d>
            <a:camera prst="perspectiveFront"/>
            <a:lightRig rig="threePt" dir="t"/>
          </a:scene3d>
        </p:spPr>
        <p:txBody>
          <a:bodyPr>
            <a:noAutofit/>
          </a:bodyPr>
          <a:lstStyle/>
          <a:p>
            <a:pPr lvl="3" algn="l" rtl="0">
              <a:spcBef>
                <a:spcPct val="0"/>
              </a:spcBef>
            </a:pPr>
            <a:r>
              <a:rPr lang="el-GR" sz="3400" dirty="0" smtClean="0">
                <a:solidFill>
                  <a:srgbClr val="FF0000"/>
                </a:solidFill>
                <a:latin typeface="Arial" pitchFamily="34" charset="0"/>
                <a:cs typeface="Arial" pitchFamily="34" charset="0"/>
              </a:rPr>
              <a:t>Σφάλματα αντιλήψεων στις συνεντεύξεις</a:t>
            </a:r>
            <a:endParaRPr lang="el-GR" sz="3400" dirty="0">
              <a:solidFill>
                <a:srgbClr val="FF00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457200" y="1484784"/>
            <a:ext cx="6635080" cy="4641379"/>
          </a:xfrm>
        </p:spPr>
        <p:txBody>
          <a:bodyPr>
            <a:normAutofit/>
          </a:bodyPr>
          <a:lstStyle/>
          <a:p>
            <a:pPr marL="177800" lvl="1" indent="279400">
              <a:spcBef>
                <a:spcPts val="1200"/>
              </a:spcBef>
              <a:spcAft>
                <a:spcPts val="600"/>
              </a:spcAft>
              <a:buClr>
                <a:srgbClr val="FF6600"/>
              </a:buClr>
              <a:buSzPct val="106000"/>
              <a:buFont typeface="Wingdings 2" pitchFamily="18" charset="2"/>
              <a:buChar char="="/>
            </a:pPr>
            <a:r>
              <a:rPr lang="el-GR" sz="2700" dirty="0" smtClean="0">
                <a:latin typeface="Arial" pitchFamily="34" charset="0"/>
                <a:cs typeface="Arial" pitchFamily="34" charset="0"/>
              </a:rPr>
              <a:t>Στερεότυπα και προκατάληψη </a:t>
            </a:r>
          </a:p>
          <a:p>
            <a:pPr marL="177800" lvl="1" indent="279400">
              <a:spcBef>
                <a:spcPts val="1200"/>
              </a:spcBef>
              <a:spcAft>
                <a:spcPts val="600"/>
              </a:spcAft>
              <a:buClr>
                <a:srgbClr val="FF6600"/>
              </a:buClr>
              <a:buSzPct val="106000"/>
              <a:buFont typeface="Wingdings 2" pitchFamily="18" charset="2"/>
              <a:buChar char="="/>
            </a:pPr>
            <a:r>
              <a:rPr lang="el-GR" sz="2700" dirty="0" smtClean="0">
                <a:latin typeface="Arial" pitchFamily="34" charset="0"/>
                <a:cs typeface="Arial" pitchFamily="34" charset="0"/>
              </a:rPr>
              <a:t>Υποθέσεις ή εντυπώσεις  </a:t>
            </a:r>
          </a:p>
          <a:p>
            <a:pPr marL="177800" lvl="1" indent="279400">
              <a:spcBef>
                <a:spcPts val="1200"/>
              </a:spcBef>
              <a:spcAft>
                <a:spcPts val="600"/>
              </a:spcAft>
              <a:buClr>
                <a:srgbClr val="FF6600"/>
              </a:buClr>
              <a:buSzPct val="106000"/>
              <a:buFont typeface="Wingdings 2" pitchFamily="18" charset="2"/>
              <a:buChar char="="/>
            </a:pPr>
            <a:r>
              <a:rPr lang="el-GR" sz="2700" dirty="0" smtClean="0">
                <a:latin typeface="Arial" pitchFamily="34" charset="0"/>
                <a:cs typeface="Arial" pitchFamily="34" charset="0"/>
              </a:rPr>
              <a:t>Το σφάλμα της ομοιότητας </a:t>
            </a:r>
          </a:p>
          <a:p>
            <a:pPr marL="177800" lvl="1" indent="279400">
              <a:spcBef>
                <a:spcPts val="1200"/>
              </a:spcBef>
              <a:spcAft>
                <a:spcPts val="600"/>
              </a:spcAft>
              <a:buClr>
                <a:srgbClr val="FF6600"/>
              </a:buClr>
              <a:buSzPct val="106000"/>
              <a:buFont typeface="Wingdings 2" pitchFamily="18" charset="2"/>
              <a:buChar char="="/>
            </a:pPr>
            <a:r>
              <a:rPr lang="el-GR" sz="2700" dirty="0" smtClean="0">
                <a:latin typeface="Arial" pitchFamily="34" charset="0"/>
                <a:cs typeface="Arial" pitchFamily="34" charset="0"/>
              </a:rPr>
              <a:t>Το σφάλμα του </a:t>
            </a:r>
            <a:r>
              <a:rPr lang="el-GR"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ενός</a:t>
            </a:r>
            <a:r>
              <a:rPr lang="el-GR" sz="2700" dirty="0" smtClean="0">
                <a:latin typeface="Arial" pitchFamily="34" charset="0"/>
                <a:cs typeface="Arial" pitchFamily="34" charset="0"/>
              </a:rPr>
              <a:t> δυνατού χαρακτηριστικού </a:t>
            </a:r>
          </a:p>
          <a:p>
            <a:pPr marL="177800" lvl="1" indent="279400">
              <a:spcBef>
                <a:spcPts val="1200"/>
              </a:spcBef>
              <a:spcAft>
                <a:spcPts val="600"/>
              </a:spcAft>
              <a:buClr>
                <a:srgbClr val="FF6600"/>
              </a:buClr>
              <a:buSzPct val="106000"/>
              <a:buFont typeface="Wingdings 2" pitchFamily="18" charset="2"/>
              <a:buChar char="="/>
            </a:pPr>
            <a:r>
              <a:rPr lang="el-GR" sz="2700" dirty="0" smtClean="0">
                <a:latin typeface="Arial" pitchFamily="34" charset="0"/>
                <a:cs typeface="Arial" pitchFamily="34" charset="0"/>
              </a:rPr>
              <a:t>Το σφάλμα της </a:t>
            </a:r>
            <a:r>
              <a:rPr lang="el-GR" dirty="0" smtClean="0">
                <a:effectLst>
                  <a:outerShdw blurRad="38100" dist="38100" dir="2700000" algn="tl">
                    <a:srgbClr val="000000">
                      <a:alpha val="43137"/>
                    </a:srgbClr>
                  </a:outerShdw>
                </a:effectLst>
                <a:latin typeface="Arial" pitchFamily="34" charset="0"/>
                <a:cs typeface="Arial" pitchFamily="34" charset="0"/>
              </a:rPr>
              <a:t>1</a:t>
            </a:r>
            <a:r>
              <a:rPr lang="el-GR" baseline="30000" dirty="0" smtClean="0">
                <a:effectLst>
                  <a:outerShdw blurRad="38100" dist="38100" dir="2700000" algn="tl">
                    <a:srgbClr val="000000">
                      <a:alpha val="43137"/>
                    </a:srgbClr>
                  </a:outerShdw>
                </a:effectLst>
                <a:latin typeface="Arial" pitchFamily="34" charset="0"/>
                <a:cs typeface="Arial" pitchFamily="34" charset="0"/>
              </a:rPr>
              <a:t>ης</a:t>
            </a:r>
            <a:r>
              <a:rPr lang="el-GR" sz="2700" dirty="0" smtClean="0">
                <a:latin typeface="Arial" pitchFamily="34" charset="0"/>
                <a:cs typeface="Arial" pitchFamily="34" charset="0"/>
              </a:rPr>
              <a:t> εντύπωσης</a:t>
            </a:r>
          </a:p>
          <a:p>
            <a:pPr marL="82550" lvl="1" indent="374650">
              <a:spcBef>
                <a:spcPts val="1200"/>
              </a:spcBef>
              <a:spcAft>
                <a:spcPts val="600"/>
              </a:spcAft>
              <a:buClr>
                <a:srgbClr val="FF6600"/>
              </a:buClr>
              <a:buSzPct val="106000"/>
              <a:buFont typeface="Wingdings 2" pitchFamily="18" charset="2"/>
              <a:buChar char="="/>
            </a:pPr>
            <a:r>
              <a:rPr lang="el-GR" sz="2700" dirty="0" smtClean="0">
                <a:latin typeface="Arial" pitchFamily="34" charset="0"/>
                <a:cs typeface="Arial" pitchFamily="34" charset="0"/>
              </a:rPr>
              <a:t>Το σφάλμα του τελευταίου περιστατικού </a:t>
            </a:r>
          </a:p>
          <a:p>
            <a:pPr marL="354013" indent="-354013">
              <a:spcBef>
                <a:spcPts val="1200"/>
              </a:spcBef>
              <a:spcAft>
                <a:spcPts val="600"/>
              </a:spcAft>
              <a:buClr>
                <a:srgbClr val="FF6600"/>
              </a:buClr>
              <a:buSzPct val="106000"/>
              <a:buFont typeface="Arial" pitchFamily="34" charset="0"/>
              <a:buChar char="►"/>
            </a:pPr>
            <a:endParaRPr lang="el-GR" sz="2700" dirty="0" smtClean="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42</a:t>
            </a:fld>
            <a:endParaRPr lang="el-GR"/>
          </a:p>
        </p:txBody>
      </p:sp>
      <p:pic>
        <p:nvPicPr>
          <p:cNvPr id="3074" name="Picture 2" descr="https://www.recruitguelph.ca/cecs/sites/recruitguelph.ca.cecs/files/images/bewar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38953">
            <a:off x="6807975" y="1295650"/>
            <a:ext cx="2016224" cy="17869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rot="20700508">
            <a:off x="1080211" y="2773632"/>
            <a:ext cx="6779096" cy="1174976"/>
          </a:xfrm>
          <a:solidFill>
            <a:schemeClr val="accent5">
              <a:lumMod val="20000"/>
              <a:lumOff val="80000"/>
            </a:schemeClr>
          </a:solidFill>
          <a:effectLst>
            <a:outerShdw blurRad="63500" sx="102000" sy="102000" algn="ctr" rotWithShape="0">
              <a:prstClr val="black">
                <a:alpha val="40000"/>
              </a:prstClr>
            </a:outerShdw>
          </a:effectLst>
          <a:scene3d>
            <a:camera prst="perspectiveFront"/>
            <a:lightRig rig="threePt" dir="t"/>
          </a:scene3d>
        </p:spPr>
        <p:txBody>
          <a:bodyPr>
            <a:noAutofit/>
          </a:bodyPr>
          <a:lstStyle/>
          <a:p>
            <a:pPr lvl="3" algn="ctr" rtl="0">
              <a:spcBef>
                <a:spcPct val="0"/>
              </a:spcBef>
            </a:pPr>
            <a:r>
              <a:rPr lang="el-GR" sz="3300" dirty="0" smtClean="0">
                <a:solidFill>
                  <a:schemeClr val="tx1"/>
                </a:solidFill>
              </a:rPr>
              <a:t>Διαχειριστείτε καλύτερα τις αντιλήψεις σας </a:t>
            </a:r>
            <a:endParaRPr lang="el-GR" sz="3300" dirty="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F54B3E2-F008-4CCC-A39B-2A5AB36CC58C}" type="slidenum">
              <a:rPr lang="el-GR" smtClean="0"/>
              <a:pPr/>
              <a:t>43</a:t>
            </a:fld>
            <a:endParaRPr lang="el-GR"/>
          </a:p>
        </p:txBody>
      </p:sp>
      <p:pic>
        <p:nvPicPr>
          <p:cNvPr id="7" name="Picture 2" descr="http://www.palmyrasurgical.com/wp-content/uploads/2012/09/A-Healthy-Way-of-Thinking.jpg"/>
          <p:cNvPicPr>
            <a:picLocks noChangeAspect="1" noChangeArrowheads="1"/>
          </p:cNvPicPr>
          <p:nvPr/>
        </p:nvPicPr>
        <p:blipFill>
          <a:blip r:embed="rId5" cstate="print"/>
          <a:srcRect/>
          <a:stretch>
            <a:fillRect/>
          </a:stretch>
        </p:blipFill>
        <p:spPr bwMode="auto">
          <a:xfrm>
            <a:off x="7439597" y="332656"/>
            <a:ext cx="1552326" cy="1368152"/>
          </a:xfrm>
          <a:prstGeom prst="rect">
            <a:avLst/>
          </a:prstGeom>
          <a:noFill/>
        </p:spPr>
      </p:pic>
      <p:sp>
        <p:nvSpPr>
          <p:cNvPr id="4" name="Line Callout 1 3"/>
          <p:cNvSpPr/>
          <p:nvPr/>
        </p:nvSpPr>
        <p:spPr>
          <a:xfrm rot="467232">
            <a:off x="3991485" y="4724841"/>
            <a:ext cx="4392488" cy="1289836"/>
          </a:xfrm>
          <a:prstGeom prst="borderCallout1">
            <a:avLst>
              <a:gd name="adj1" fmla="val 18750"/>
              <a:gd name="adj2" fmla="val -8333"/>
              <a:gd name="adj3" fmla="val 9670"/>
              <a:gd name="adj4" fmla="val -20842"/>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latin typeface="Arial" pitchFamily="34" charset="0"/>
                <a:cs typeface="Arial" pitchFamily="34" charset="0"/>
              </a:rPr>
              <a:t>Καλύτερη συνεργασία </a:t>
            </a:r>
          </a:p>
          <a:p>
            <a:pPr algn="ctr"/>
            <a:r>
              <a:rPr lang="el-GR" sz="2400" dirty="0" smtClean="0">
                <a:solidFill>
                  <a:schemeClr val="tx1"/>
                </a:solidFill>
                <a:latin typeface="Arial" pitchFamily="34" charset="0"/>
                <a:cs typeface="Arial" pitchFamily="34" charset="0"/>
              </a:rPr>
              <a:t>Καλύτερη επικοινωνία </a:t>
            </a:r>
          </a:p>
          <a:p>
            <a:pPr algn="ctr"/>
            <a:r>
              <a:rPr lang="el-GR" sz="2400" dirty="0" smtClean="0">
                <a:solidFill>
                  <a:schemeClr val="tx1"/>
                </a:solidFill>
                <a:latin typeface="Arial" pitchFamily="34" charset="0"/>
                <a:cs typeface="Arial" pitchFamily="34" charset="0"/>
              </a:rPr>
              <a:t>Καλύτερες αποφάσεις</a:t>
            </a:r>
            <a:endParaRPr lang="el-GR" sz="2400" dirty="0">
              <a:solidFill>
                <a:schemeClr val="tx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86092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http://www.fullsailblog.com/content/uploads/2013/01/Professionalism.jpg"/>
          <p:cNvPicPr>
            <a:picLocks noChangeAspect="1" noChangeArrowheads="1"/>
          </p:cNvPicPr>
          <p:nvPr/>
        </p:nvPicPr>
        <p:blipFill>
          <a:blip r:embed="rId7" cstate="print"/>
          <a:srcRect/>
          <a:stretch>
            <a:fillRect/>
          </a:stretch>
        </p:blipFill>
        <p:spPr bwMode="auto">
          <a:xfrm>
            <a:off x="2339752" y="332656"/>
            <a:ext cx="6804248" cy="5760640"/>
          </a:xfrm>
          <a:prstGeom prst="rect">
            <a:avLst/>
          </a:prstGeom>
          <a:noFill/>
        </p:spPr>
      </p:pic>
      <p:sp>
        <p:nvSpPr>
          <p:cNvPr id="3" name="Content Placeholder 2"/>
          <p:cNvSpPr>
            <a:spLocks noGrp="1"/>
          </p:cNvSpPr>
          <p:nvPr>
            <p:ph idx="1"/>
            <p:custDataLst>
              <p:tags r:id="rId2"/>
            </p:custDataLst>
          </p:nvPr>
        </p:nvSpPr>
        <p:spPr>
          <a:xfrm>
            <a:off x="107504" y="656682"/>
            <a:ext cx="3538736" cy="5184576"/>
          </a:xfrm>
          <a:solidFill>
            <a:schemeClr val="accent6">
              <a:lumMod val="20000"/>
              <a:lumOff val="80000"/>
            </a:schemeClr>
          </a:solidFill>
          <a:scene3d>
            <a:camera prst="perspectiveFront"/>
            <a:lightRig rig="threePt" dir="t"/>
          </a:scene3d>
        </p:spPr>
        <p:txBody>
          <a:bodyPr>
            <a:normAutofit/>
          </a:bodyPr>
          <a:lstStyle/>
          <a:p>
            <a:pPr>
              <a:spcBef>
                <a:spcPts val="600"/>
              </a:spcBef>
              <a:spcAft>
                <a:spcPts val="600"/>
              </a:spcAft>
              <a:buClr>
                <a:srgbClr val="FF6600"/>
              </a:buClr>
              <a:buSzPct val="92000"/>
              <a:buFont typeface="Arial" pitchFamily="34" charset="0"/>
              <a:buChar char="►"/>
            </a:pPr>
            <a:r>
              <a:rPr lang="el-GR" dirty="0" smtClean="0">
                <a:latin typeface="Arial" pitchFamily="34" charset="0"/>
                <a:cs typeface="Arial" pitchFamily="34" charset="0"/>
              </a:rPr>
              <a:t>Σεβασμός </a:t>
            </a:r>
          </a:p>
          <a:p>
            <a:pPr>
              <a:spcBef>
                <a:spcPts val="600"/>
              </a:spcBef>
              <a:spcAft>
                <a:spcPts val="600"/>
              </a:spcAft>
              <a:buClr>
                <a:srgbClr val="FF6600"/>
              </a:buClr>
              <a:buSzPct val="92000"/>
              <a:buFont typeface="Arial" pitchFamily="34" charset="0"/>
              <a:buChar char="►"/>
            </a:pPr>
            <a:r>
              <a:rPr lang="el-GR" dirty="0" smtClean="0">
                <a:latin typeface="Arial" pitchFamily="34" charset="0"/>
                <a:cs typeface="Arial" pitchFamily="34" charset="0"/>
              </a:rPr>
              <a:t>Επαγγελματική συμπεριφορά</a:t>
            </a:r>
          </a:p>
          <a:p>
            <a:pPr>
              <a:spcBef>
                <a:spcPts val="600"/>
              </a:spcBef>
              <a:spcAft>
                <a:spcPts val="600"/>
              </a:spcAft>
              <a:buClr>
                <a:srgbClr val="FF6600"/>
              </a:buClr>
              <a:buSzPct val="92000"/>
              <a:buFont typeface="Arial" pitchFamily="34" charset="0"/>
              <a:buChar char="►"/>
            </a:pPr>
            <a:r>
              <a:rPr lang="el-GR" dirty="0" smtClean="0">
                <a:latin typeface="Arial" pitchFamily="34" charset="0"/>
                <a:cs typeface="Arial" pitchFamily="34" charset="0"/>
              </a:rPr>
              <a:t>Σωστές σχέσεις </a:t>
            </a:r>
          </a:p>
          <a:p>
            <a:pPr>
              <a:spcBef>
                <a:spcPts val="600"/>
              </a:spcBef>
              <a:spcAft>
                <a:spcPts val="600"/>
              </a:spcAft>
              <a:buClr>
                <a:srgbClr val="FF6600"/>
              </a:buClr>
              <a:buSzPct val="92000"/>
              <a:buFont typeface="Arial" pitchFamily="34" charset="0"/>
              <a:buChar char="►"/>
            </a:pPr>
            <a:r>
              <a:rPr lang="el-GR" dirty="0" smtClean="0">
                <a:latin typeface="Arial" pitchFamily="34" charset="0"/>
                <a:cs typeface="Arial" pitchFamily="34" charset="0"/>
              </a:rPr>
              <a:t>Ηθική </a:t>
            </a:r>
          </a:p>
          <a:p>
            <a:pPr>
              <a:spcBef>
                <a:spcPts val="600"/>
              </a:spcBef>
              <a:spcAft>
                <a:spcPts val="600"/>
              </a:spcAft>
              <a:buClr>
                <a:srgbClr val="FF6600"/>
              </a:buClr>
              <a:buSzPct val="92000"/>
              <a:buFont typeface="Arial" pitchFamily="34" charset="0"/>
              <a:buChar char="►"/>
            </a:pPr>
            <a:r>
              <a:rPr lang="el-GR" dirty="0" smtClean="0">
                <a:latin typeface="Arial" pitchFamily="34" charset="0"/>
                <a:cs typeface="Arial" pitchFamily="34" charset="0"/>
              </a:rPr>
              <a:t>Εικόνα </a:t>
            </a:r>
          </a:p>
          <a:p>
            <a:pPr>
              <a:spcBef>
                <a:spcPts val="600"/>
              </a:spcBef>
              <a:spcAft>
                <a:spcPts val="600"/>
              </a:spcAft>
              <a:buClr>
                <a:srgbClr val="FF6600"/>
              </a:buClr>
              <a:buSzPct val="92000"/>
              <a:buFont typeface="Arial" pitchFamily="34" charset="0"/>
              <a:buChar char="►"/>
            </a:pPr>
            <a:r>
              <a:rPr lang="el-GR" dirty="0" smtClean="0">
                <a:latin typeface="Arial" pitchFamily="34" charset="0"/>
                <a:cs typeface="Arial" pitchFamily="34" charset="0"/>
              </a:rPr>
              <a:t>Ακεραιότητα </a:t>
            </a:r>
            <a:endParaRPr lang="el-GR" dirty="0" smtClean="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44</a:t>
            </a:fld>
            <a:endParaRPr lang="el-G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994122"/>
          </a:xfrm>
          <a:scene3d>
            <a:camera prst="perspectiveFront"/>
            <a:lightRig rig="threePt" dir="t"/>
          </a:scene3d>
        </p:spPr>
        <p:txBody>
          <a:bodyPr>
            <a:noAutofit/>
          </a:bodyPr>
          <a:lstStyle/>
          <a:p>
            <a:pPr lvl="3" algn="l" rtl="0">
              <a:spcBef>
                <a:spcPct val="0"/>
              </a:spcBef>
            </a:pPr>
            <a:r>
              <a:rPr lang="el-GR" sz="3600" dirty="0" smtClean="0">
                <a:solidFill>
                  <a:srgbClr val="FF6600"/>
                </a:solidFill>
                <a:latin typeface="Arial" pitchFamily="34" charset="0"/>
                <a:cs typeface="Arial" pitchFamily="34" charset="0"/>
              </a:rPr>
              <a:t>Ερωτήσεις – Συζήτηση  </a:t>
            </a:r>
            <a:endParaRPr lang="el-GR" sz="3600" dirty="0">
              <a:solidFill>
                <a:srgbClr val="FF6600"/>
              </a:solidFill>
              <a:latin typeface="Arial" pitchFamily="34" charset="0"/>
              <a:cs typeface="Arial" pitchFamily="34" charset="0"/>
            </a:endParaRPr>
          </a:p>
        </p:txBody>
      </p:sp>
      <p:sp>
        <p:nvSpPr>
          <p:cNvPr id="3" name="Content Placeholder 2"/>
          <p:cNvSpPr>
            <a:spLocks noGrp="1"/>
          </p:cNvSpPr>
          <p:nvPr>
            <p:ph idx="1"/>
            <p:custDataLst>
              <p:tags r:id="rId3"/>
            </p:custDataLst>
          </p:nvPr>
        </p:nvSpPr>
        <p:spPr>
          <a:xfrm>
            <a:off x="457200" y="1484784"/>
            <a:ext cx="8229600" cy="4641379"/>
          </a:xfrm>
        </p:spPr>
        <p:txBody>
          <a:bodyPr>
            <a:normAutofit/>
          </a:bodyPr>
          <a:lstStyle/>
          <a:p>
            <a:pPr>
              <a:lnSpc>
                <a:spcPct val="110000"/>
              </a:lnSpc>
              <a:spcBef>
                <a:spcPts val="600"/>
              </a:spcBef>
              <a:spcAft>
                <a:spcPts val="600"/>
              </a:spcAft>
              <a:buClr>
                <a:srgbClr val="FF6600"/>
              </a:buClr>
              <a:buSzPct val="95000"/>
              <a:buFont typeface="Wingdings" pitchFamily="2" charset="2"/>
              <a:buChar char="ü"/>
            </a:pPr>
            <a:r>
              <a:rPr lang="el-GR" sz="2700" dirty="0" smtClean="0">
                <a:latin typeface="Arial" pitchFamily="34" charset="0"/>
                <a:cs typeface="Arial" pitchFamily="34" charset="0"/>
              </a:rPr>
              <a:t>Μοιραστείτε τη σκέψη σας – 2</a:t>
            </a:r>
            <a:r>
              <a:rPr lang="el-GR" sz="2700" baseline="30000" dirty="0" smtClean="0">
                <a:latin typeface="Arial" pitchFamily="34" charset="0"/>
                <a:cs typeface="Arial" pitchFamily="34" charset="0"/>
              </a:rPr>
              <a:t>η</a:t>
            </a:r>
            <a:r>
              <a:rPr lang="el-GR" sz="2700" dirty="0" smtClean="0">
                <a:latin typeface="Arial" pitchFamily="34" charset="0"/>
                <a:cs typeface="Arial" pitchFamily="34" charset="0"/>
              </a:rPr>
              <a:t> – 3</a:t>
            </a:r>
            <a:r>
              <a:rPr lang="el-GR" sz="2700" baseline="30000" dirty="0" smtClean="0">
                <a:latin typeface="Arial" pitchFamily="34" charset="0"/>
                <a:cs typeface="Arial" pitchFamily="34" charset="0"/>
              </a:rPr>
              <a:t>η</a:t>
            </a:r>
            <a:r>
              <a:rPr lang="el-GR" sz="2700" dirty="0" smtClean="0">
                <a:latin typeface="Arial" pitchFamily="34" charset="0"/>
                <a:cs typeface="Arial" pitchFamily="34" charset="0"/>
              </a:rPr>
              <a:t> γνώμη</a:t>
            </a:r>
          </a:p>
          <a:p>
            <a:pPr marL="754063" lvl="1" indent="-354013">
              <a:lnSpc>
                <a:spcPct val="110000"/>
              </a:lnSpc>
              <a:spcBef>
                <a:spcPts val="600"/>
              </a:spcBef>
              <a:spcAft>
                <a:spcPts val="600"/>
              </a:spcAft>
              <a:buClr>
                <a:srgbClr val="FF6600"/>
              </a:buClr>
              <a:buSzPct val="95000"/>
              <a:buFont typeface="Wingdings 2" pitchFamily="18" charset="2"/>
              <a:buChar char="="/>
            </a:pPr>
            <a:endParaRPr lang="el-GR" sz="2000" dirty="0" smtClean="0">
              <a:latin typeface="Arial" pitchFamily="34" charset="0"/>
              <a:cs typeface="Arial" pitchFamily="34" charset="0"/>
            </a:endParaRPr>
          </a:p>
        </p:txBody>
      </p:sp>
      <p:sp>
        <p:nvSpPr>
          <p:cNvPr id="6" name="Footer Placeholder 5"/>
          <p:cNvSpPr>
            <a:spLocks noGrp="1"/>
          </p:cNvSpPr>
          <p:nvPr>
            <p:ph type="ftr" sz="quarter" idx="11"/>
            <p:custDataLst>
              <p:tags r:id="rId4"/>
            </p:custDataLst>
          </p:nvPr>
        </p:nvSpPr>
        <p:spPr/>
        <p:txBody>
          <a:bodyPr/>
          <a:lstStyle/>
          <a:p>
            <a:endParaRPr lang="el-GR"/>
          </a:p>
        </p:txBody>
      </p:sp>
      <p:sp>
        <p:nvSpPr>
          <p:cNvPr id="5" name="Slide Number Placeholder 4"/>
          <p:cNvSpPr>
            <a:spLocks noGrp="1"/>
          </p:cNvSpPr>
          <p:nvPr>
            <p:ph type="sldNum" sz="quarter" idx="12"/>
            <p:custDataLst>
              <p:tags r:id="rId5"/>
            </p:custDataLst>
          </p:nvPr>
        </p:nvSpPr>
        <p:spPr/>
        <p:txBody>
          <a:bodyPr/>
          <a:lstStyle/>
          <a:p>
            <a:fld id="{FF54B3E2-F008-4CCC-A39B-2A5AB36CC58C}" type="slidenum">
              <a:rPr lang="el-GR" smtClean="0"/>
              <a:pPr/>
              <a:t>45</a:t>
            </a:fld>
            <a:endParaRPr lang="el-GR"/>
          </a:p>
        </p:txBody>
      </p:sp>
      <p:pic>
        <p:nvPicPr>
          <p:cNvPr id="7" name="Picture 4" descr="question image2"/>
          <p:cNvPicPr>
            <a:picLocks noChangeAspect="1" noChangeArrowheads="1"/>
          </p:cNvPicPr>
          <p:nvPr/>
        </p:nvPicPr>
        <p:blipFill>
          <a:blip r:embed="rId8" cstate="print"/>
          <a:srcRect/>
          <a:stretch>
            <a:fillRect/>
          </a:stretch>
        </p:blipFill>
        <p:spPr>
          <a:xfrm>
            <a:off x="0" y="1412776"/>
            <a:ext cx="9144000" cy="4680520"/>
          </a:xfrm>
          <a:prstGeom prst="rect">
            <a:avLst/>
          </a:prstGeom>
          <a:ln w="38100">
            <a:noFill/>
          </a:ln>
        </p:spPr>
      </p:pic>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ccessful_public_speaking2"/>
          <p:cNvPicPr>
            <a:picLocks noChangeAspect="1" noChangeArrowheads="1"/>
          </p:cNvPicPr>
          <p:nvPr>
            <p:custDataLst>
              <p:tags r:id="rId2"/>
            </p:custDataLst>
          </p:nvPr>
        </p:nvPicPr>
        <p:blipFill>
          <a:blip r:embed="rId5" cstate="print"/>
          <a:srcRect/>
          <a:stretch>
            <a:fillRect/>
          </a:stretch>
        </p:blipFill>
        <p:spPr bwMode="auto">
          <a:xfrm>
            <a:off x="0" y="0"/>
            <a:ext cx="9144000" cy="6858000"/>
          </a:xfrm>
          <a:prstGeom prst="rect">
            <a:avLst/>
          </a:prstGeom>
          <a:noFill/>
        </p:spPr>
      </p:pic>
      <p:sp>
        <p:nvSpPr>
          <p:cNvPr id="14" name="Subtitle 2"/>
          <p:cNvSpPr txBox="1">
            <a:spLocks/>
          </p:cNvSpPr>
          <p:nvPr>
            <p:custDataLst>
              <p:tags r:id="rId3"/>
            </p:custDataLst>
          </p:nvPr>
        </p:nvSpPr>
        <p:spPr>
          <a:xfrm>
            <a:off x="323528" y="5157192"/>
            <a:ext cx="3024336" cy="90872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2700" b="1" i="0" u="none" strike="noStrike" kern="1200" cap="none" spc="0" normalizeH="0" baseline="0" noProof="0" dirty="0" smtClean="0">
                <a:ln>
                  <a:noFill/>
                </a:ln>
                <a:solidFill>
                  <a:schemeClr val="bg1"/>
                </a:solidFill>
                <a:effectLst/>
                <a:uLnTx/>
                <a:uFillTx/>
                <a:latin typeface="Arial Unicode MS" pitchFamily="34" charset="-128"/>
                <a:ea typeface="Arial Unicode MS" pitchFamily="34" charset="-128"/>
                <a:cs typeface="Arial Unicode MS" pitchFamily="34" charset="-128"/>
              </a:rPr>
              <a:t>Ζαχαρίας Ιωάννου</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l-GR" sz="2700" b="1" i="0" u="none" strike="noStrike" kern="1200" cap="none" spc="0" normalizeH="0" baseline="0" noProof="0" dirty="0">
              <a:ln>
                <a:noFill/>
              </a:ln>
              <a:solidFill>
                <a:schemeClr val="bg1"/>
              </a:solidFill>
              <a:effectLst/>
              <a:uLnTx/>
              <a:uFillTx/>
              <a:latin typeface="Arial Unicode MS" pitchFamily="34" charset="-128"/>
              <a:ea typeface="Arial Unicode MS" pitchFamily="34" charset="-128"/>
              <a:cs typeface="Arial Unicode MS" pitchFamily="34" charset="-128"/>
            </a:endParaRPr>
          </a:p>
        </p:txBody>
      </p:sp>
      <p:sp>
        <p:nvSpPr>
          <p:cNvPr id="7" name="Rectangle 6"/>
          <p:cNvSpPr/>
          <p:nvPr/>
        </p:nvSpPr>
        <p:spPr>
          <a:xfrm>
            <a:off x="4716016" y="188640"/>
            <a:ext cx="4480082" cy="646331"/>
          </a:xfrm>
          <a:prstGeom prst="rect">
            <a:avLst/>
          </a:prstGeom>
          <a:noFill/>
        </p:spPr>
        <p:txBody>
          <a:bodyPr wrap="square" lIns="91440" tIns="45720" rIns="91440" bIns="45720">
            <a:spAutoFit/>
          </a:bodyPr>
          <a:lstStyle/>
          <a:p>
            <a:pPr algn="ctr"/>
            <a:r>
              <a:rPr lang="el-GR" sz="3600" b="1" dirty="0" smtClean="0">
                <a:ln w="17780" cmpd="sng">
                  <a:solidFill>
                    <a:srgbClr val="FFFFFF"/>
                  </a:solidFill>
                  <a:prstDash val="solid"/>
                  <a:miter lim="800000"/>
                </a:ln>
                <a:latin typeface="Arial" pitchFamily="34" charset="0"/>
                <a:cs typeface="Arial" pitchFamily="34" charset="0"/>
              </a:rPr>
              <a:t>Σας ευχαριστώ!</a:t>
            </a:r>
            <a:endParaRPr lang="en-US" sz="3600" b="1" dirty="0">
              <a:ln w="17780" cmpd="sng">
                <a:solidFill>
                  <a:srgbClr val="FFFFFF"/>
                </a:solidFill>
                <a:prstDash val="solid"/>
                <a:miter lim="800000"/>
              </a:ln>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F54B3E2-F008-4CCC-A39B-2A5AB36CC58C}" type="slidenum">
              <a:rPr lang="el-GR" smtClean="0"/>
              <a:pPr/>
              <a:t>46</a:t>
            </a:fld>
            <a:endParaRPr lang="el-GR"/>
          </a:p>
        </p:txBody>
      </p:sp>
    </p:spTree>
    <p:custDataLst>
      <p:tags r:id="rId1"/>
    </p:custDataLst>
    <p:extLst>
      <p:ext uri="{BB962C8B-B14F-4D97-AF65-F5344CB8AC3E}">
        <p14:creationId xmlns:p14="http://schemas.microsoft.com/office/powerpoint/2010/main" val="3510424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a:xfrm>
            <a:off x="0" y="0"/>
            <a:ext cx="9144000" cy="994122"/>
          </a:xfrm>
          <a:solidFill>
            <a:srgbClr val="FF0000"/>
          </a:solidFill>
        </p:spPr>
        <p:txBody>
          <a:bodyPr>
            <a:normAutofit/>
          </a:bodyPr>
          <a:lstStyle/>
          <a:p>
            <a:r>
              <a:rPr lang="el-GR" sz="3600" b="1" dirty="0" smtClean="0">
                <a:solidFill>
                  <a:schemeClr val="bg1"/>
                </a:solidFill>
                <a:latin typeface="Arial" pitchFamily="34" charset="0"/>
                <a:cs typeface="Arial" pitchFamily="34" charset="0"/>
              </a:rPr>
              <a:t>Βιογραφικό Σημείωμα</a:t>
            </a:r>
            <a:endParaRPr lang="el-GR" sz="3600" b="1"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F54B3E2-F008-4CCC-A39B-2A5AB36CC58C}" type="slidenum">
              <a:rPr lang="el-GR" smtClean="0"/>
              <a:pPr/>
              <a:t>5</a:t>
            </a:fld>
            <a:endParaRPr lang="el-GR"/>
          </a:p>
        </p:txBody>
      </p:sp>
      <p:sp>
        <p:nvSpPr>
          <p:cNvPr id="6" name="Footer Placeholder 5"/>
          <p:cNvSpPr>
            <a:spLocks noGrp="1"/>
          </p:cNvSpPr>
          <p:nvPr>
            <p:ph type="ftr" sz="quarter" idx="11"/>
          </p:nvPr>
        </p:nvSpPr>
        <p:spPr/>
        <p:txBody>
          <a:bodyPr/>
          <a:lstStyle/>
          <a:p>
            <a:endParaRPr lang="el-GR"/>
          </a:p>
        </p:txBody>
      </p:sp>
      <p:pic>
        <p:nvPicPr>
          <p:cNvPr id="46084" name="Picture 4" descr="http://allergiastinanergia.gr/wp-content/uploads/2013/09/66.jpg"/>
          <p:cNvPicPr>
            <a:picLocks noChangeAspect="1" noChangeArrowheads="1"/>
          </p:cNvPicPr>
          <p:nvPr/>
        </p:nvPicPr>
        <p:blipFill>
          <a:blip r:embed="rId5" cstate="print"/>
          <a:srcRect/>
          <a:stretch>
            <a:fillRect/>
          </a:stretch>
        </p:blipFill>
        <p:spPr bwMode="auto">
          <a:xfrm>
            <a:off x="0" y="1628800"/>
            <a:ext cx="9036496" cy="4464496"/>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1.bp.blogspot.com/-hHdVwwlukyA/ULkisjl8d1I/AAAAAAAAABY/a-ktoPbEJA8/s1600/d1-ask.jpg"/>
          <p:cNvPicPr>
            <a:picLocks noChangeAspect="1" noChangeArrowheads="1"/>
          </p:cNvPicPr>
          <p:nvPr/>
        </p:nvPicPr>
        <p:blipFill>
          <a:blip r:embed="rId7" cstate="print"/>
          <a:srcRect/>
          <a:stretch>
            <a:fillRect/>
          </a:stretch>
        </p:blipFill>
        <p:spPr bwMode="auto">
          <a:xfrm>
            <a:off x="2987824" y="1340769"/>
            <a:ext cx="6156176" cy="4752528"/>
          </a:xfrm>
          <a:prstGeom prst="rect">
            <a:avLst/>
          </a:prstGeom>
          <a:noFill/>
        </p:spPr>
      </p:pic>
      <p:sp>
        <p:nvSpPr>
          <p:cNvPr id="2" name="Title 1"/>
          <p:cNvSpPr>
            <a:spLocks noGrp="1"/>
          </p:cNvSpPr>
          <p:nvPr>
            <p:ph type="title"/>
            <p:custDataLst>
              <p:tags r:id="rId2"/>
            </p:custDataLst>
          </p:nvPr>
        </p:nvSpPr>
        <p:spPr>
          <a:xfrm>
            <a:off x="457200" y="274638"/>
            <a:ext cx="8229600" cy="778098"/>
          </a:xfrm>
          <a:solidFill>
            <a:schemeClr val="bg1"/>
          </a:solidFill>
          <a:scene3d>
            <a:camera prst="perspectiveFront"/>
            <a:lightRig rig="threePt" dir="t"/>
          </a:scene3d>
        </p:spPr>
        <p:txBody>
          <a:bodyPr>
            <a:noAutofit/>
          </a:bodyPr>
          <a:lstStyle/>
          <a:p>
            <a:pPr lvl="3" algn="l" rtl="0">
              <a:spcBef>
                <a:spcPct val="0"/>
              </a:spcBef>
            </a:pPr>
            <a:r>
              <a:rPr lang="el-GR" sz="3200" dirty="0" smtClean="0">
                <a:solidFill>
                  <a:srgbClr val="FF3300"/>
                </a:solidFill>
              </a:rPr>
              <a:t>Γραπτή επικοινωνία – Γραπτός λόγος</a:t>
            </a:r>
            <a:endParaRPr lang="el-GR" sz="3200" dirty="0">
              <a:solidFill>
                <a:srgbClr val="FF33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6</a:t>
            </a:fld>
            <a:endParaRPr lang="el-GR"/>
          </a:p>
        </p:txBody>
      </p:sp>
      <p:sp>
        <p:nvSpPr>
          <p:cNvPr id="4" name="Rectangular Callout 3"/>
          <p:cNvSpPr/>
          <p:nvPr/>
        </p:nvSpPr>
        <p:spPr>
          <a:xfrm>
            <a:off x="395536" y="1628800"/>
            <a:ext cx="2160240" cy="864096"/>
          </a:xfrm>
          <a:prstGeom prst="wedgeRectCallout">
            <a:avLst>
              <a:gd name="adj1" fmla="val 60526"/>
              <a:gd name="adj2" fmla="val 22920"/>
            </a:avLst>
          </a:prstGeom>
          <a:solidFill>
            <a:schemeClr val="bg1"/>
          </a:solidFill>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tx1"/>
                </a:solidFill>
                <a:latin typeface="Arial" pitchFamily="34" charset="0"/>
                <a:cs typeface="Arial" pitchFamily="34" charset="0"/>
              </a:rPr>
              <a:t>Ορισμός </a:t>
            </a:r>
            <a:endParaRPr lang="el-GR" sz="2800" dirty="0">
              <a:solidFill>
                <a:schemeClr val="tx1"/>
              </a:solidFill>
              <a:latin typeface="Arial" pitchFamily="34" charset="0"/>
              <a:cs typeface="Arial" pitchFamily="34" charset="0"/>
            </a:endParaRPr>
          </a:p>
        </p:txBody>
      </p:sp>
      <p:sp>
        <p:nvSpPr>
          <p:cNvPr id="9" name="Rectangular Callout 8"/>
          <p:cNvSpPr/>
          <p:nvPr/>
        </p:nvSpPr>
        <p:spPr>
          <a:xfrm>
            <a:off x="323528" y="4149080"/>
            <a:ext cx="2448272" cy="864096"/>
          </a:xfrm>
          <a:prstGeom prst="wedgeRectCallout">
            <a:avLst>
              <a:gd name="adj1" fmla="val 60526"/>
              <a:gd name="adj2" fmla="val 22920"/>
            </a:avLst>
          </a:prstGeom>
          <a:solidFill>
            <a:schemeClr val="bg1"/>
          </a:solidFill>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latin typeface="Arial" pitchFamily="34" charset="0"/>
                <a:cs typeface="Arial" pitchFamily="34" charset="0"/>
              </a:rPr>
              <a:t>Πλεονεκτήματα</a:t>
            </a:r>
            <a:endParaRPr lang="el-GR" sz="2400" dirty="0">
              <a:solidFill>
                <a:schemeClr val="tx1"/>
              </a:solidFill>
              <a:latin typeface="Arial" pitchFamily="34" charset="0"/>
              <a:cs typeface="Arial" pitchFamily="34" charset="0"/>
            </a:endParaRPr>
          </a:p>
        </p:txBody>
      </p:sp>
    </p:spTree>
    <p:custDataLst>
      <p:tags r:id="rId1"/>
    </p:custData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706090"/>
          </a:xfrm>
          <a:scene3d>
            <a:camera prst="perspectiveFront"/>
            <a:lightRig rig="threePt" dir="t"/>
          </a:scene3d>
        </p:spPr>
        <p:txBody>
          <a:bodyPr>
            <a:noAutofit/>
          </a:bodyPr>
          <a:lstStyle/>
          <a:p>
            <a:pPr lvl="3" algn="l" rtl="0">
              <a:spcBef>
                <a:spcPct val="0"/>
              </a:spcBef>
            </a:pPr>
            <a:r>
              <a:rPr lang="el-GR" sz="3200" dirty="0" smtClean="0">
                <a:solidFill>
                  <a:srgbClr val="FF3300"/>
                </a:solidFill>
              </a:rPr>
              <a:t>Σημασία γραπτού λόγου</a:t>
            </a:r>
            <a:endParaRPr lang="el-GR" sz="3200" dirty="0">
              <a:solidFill>
                <a:srgbClr val="FF3300"/>
              </a:solidFill>
              <a:latin typeface="Arial" pitchFamily="34" charset="0"/>
              <a:cs typeface="Arial" pitchFamily="34" charset="0"/>
            </a:endParaRPr>
          </a:p>
        </p:txBody>
      </p:sp>
      <p:sp>
        <p:nvSpPr>
          <p:cNvPr id="7" name="Content Placeholder 6"/>
          <p:cNvSpPr>
            <a:spLocks noGrp="1"/>
          </p:cNvSpPr>
          <p:nvPr>
            <p:ph sz="half" idx="1"/>
          </p:nvPr>
        </p:nvSpPr>
        <p:spPr>
          <a:xfrm>
            <a:off x="4716016" y="1124744"/>
            <a:ext cx="4038600" cy="4813995"/>
          </a:xfrm>
        </p:spPr>
        <p:txBody>
          <a:bodyPr>
            <a:noAutofit/>
          </a:bodyPr>
          <a:lstStyle/>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a:p>
            <a:pPr>
              <a:spcBef>
                <a:spcPts val="600"/>
              </a:spcBef>
              <a:spcAft>
                <a:spcPts val="600"/>
              </a:spcAft>
            </a:pPr>
            <a:endParaRPr lang="el-GR" sz="2700" dirty="0" smtClean="0">
              <a:latin typeface="Arial" pitchFamily="34" charset="0"/>
              <a:cs typeface="Arial" pitchFamily="34" charset="0"/>
            </a:endParaRPr>
          </a:p>
          <a:p>
            <a:pPr>
              <a:spcBef>
                <a:spcPts val="600"/>
              </a:spcBef>
              <a:spcAft>
                <a:spcPts val="600"/>
              </a:spcAft>
            </a:pPr>
            <a:endParaRPr lang="el-GR" sz="2700" dirty="0" smtClean="0">
              <a:latin typeface="Arial" pitchFamily="34" charset="0"/>
              <a:cs typeface="Arial" pitchFamily="34" charset="0"/>
            </a:endParaRPr>
          </a:p>
          <a:p>
            <a:pPr>
              <a:spcBef>
                <a:spcPts val="600"/>
              </a:spcBef>
              <a:spcAft>
                <a:spcPts val="600"/>
              </a:spcAft>
            </a:pPr>
            <a:endParaRPr lang="el-GR" sz="2700" dirty="0" smtClean="0">
              <a:latin typeface="Arial" pitchFamily="34" charset="0"/>
              <a:cs typeface="Arial" pitchFamily="34" charset="0"/>
            </a:endParaRPr>
          </a:p>
          <a:p>
            <a:pPr>
              <a:spcBef>
                <a:spcPts val="600"/>
              </a:spcBef>
              <a:spcAft>
                <a:spcPts val="600"/>
              </a:spcAft>
              <a:buClr>
                <a:srgbClr val="FF6600"/>
              </a:buClr>
              <a:buSzPct val="93000"/>
              <a:buFont typeface="Arial" pitchFamily="34" charset="0"/>
              <a:buChar char="►"/>
            </a:pPr>
            <a:endParaRPr lang="el-GR" sz="2700" dirty="0" smtClean="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7</a:t>
            </a:fld>
            <a:endParaRPr lang="el-GR"/>
          </a:p>
        </p:txBody>
      </p:sp>
      <p:pic>
        <p:nvPicPr>
          <p:cNvPr id="112642" name="Picture 2" descr="http://ak.picdn.net/shutterstock/videos/3047701/preview/stock-footage-two-colleagues-talking-while-reading-a-document-in-an-office.jpg"/>
          <p:cNvPicPr>
            <a:picLocks noChangeAspect="1" noChangeArrowheads="1"/>
          </p:cNvPicPr>
          <p:nvPr/>
        </p:nvPicPr>
        <p:blipFill>
          <a:blip r:embed="rId7" cstate="print"/>
          <a:srcRect/>
          <a:stretch>
            <a:fillRect/>
          </a:stretch>
        </p:blipFill>
        <p:spPr bwMode="auto">
          <a:xfrm>
            <a:off x="1619672" y="1275620"/>
            <a:ext cx="6192688" cy="4680520"/>
          </a:xfrm>
          <a:prstGeom prst="rect">
            <a:avLst/>
          </a:prstGeom>
          <a:noFill/>
        </p:spPr>
      </p:pic>
      <p:pic>
        <p:nvPicPr>
          <p:cNvPr id="4098" name="Picture 2" descr="Image result for personal brand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65991">
            <a:off x="445540" y="3696874"/>
            <a:ext cx="2933700" cy="15525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webirix.com/wp-content/uploads/2013/03/google-reader-rss.jpg"/>
          <p:cNvPicPr>
            <a:picLocks noChangeAspect="1" noChangeArrowheads="1"/>
          </p:cNvPicPr>
          <p:nvPr/>
        </p:nvPicPr>
        <p:blipFill>
          <a:blip r:embed="rId7" cstate="print"/>
          <a:srcRect/>
          <a:stretch>
            <a:fillRect/>
          </a:stretch>
        </p:blipFill>
        <p:spPr bwMode="auto">
          <a:xfrm>
            <a:off x="5004048" y="1700808"/>
            <a:ext cx="4139952" cy="4536504"/>
          </a:xfrm>
          <a:prstGeom prst="rect">
            <a:avLst/>
          </a:prstGeom>
          <a:noFill/>
        </p:spPr>
      </p:pic>
      <p:sp>
        <p:nvSpPr>
          <p:cNvPr id="2" name="Title 1"/>
          <p:cNvSpPr>
            <a:spLocks noGrp="1"/>
          </p:cNvSpPr>
          <p:nvPr>
            <p:ph type="title"/>
            <p:custDataLst>
              <p:tags r:id="rId2"/>
            </p:custDataLst>
          </p:nvPr>
        </p:nvSpPr>
        <p:spPr>
          <a:scene3d>
            <a:camera prst="perspectiveFront"/>
            <a:lightRig rig="threePt" dir="t"/>
          </a:scene3d>
        </p:spPr>
        <p:txBody>
          <a:bodyPr>
            <a:noAutofit/>
          </a:bodyPr>
          <a:lstStyle/>
          <a:p>
            <a:pPr lvl="3" algn="l" rtl="0">
              <a:spcBef>
                <a:spcPct val="0"/>
              </a:spcBef>
            </a:pPr>
            <a:r>
              <a:rPr lang="el-GR" sz="3200" dirty="0" smtClean="0">
                <a:solidFill>
                  <a:srgbClr val="FF3300"/>
                </a:solidFill>
              </a:rPr>
              <a:t>Πριν συντάξεις / γράψεις καθόρισε </a:t>
            </a:r>
            <a:endParaRPr lang="el-GR" sz="3200" dirty="0">
              <a:solidFill>
                <a:srgbClr val="FF3300"/>
              </a:solidFill>
              <a:latin typeface="Arial" pitchFamily="34" charset="0"/>
              <a:cs typeface="Arial" pitchFamily="34" charset="0"/>
            </a:endParaRPr>
          </a:p>
        </p:txBody>
      </p:sp>
      <p:sp>
        <p:nvSpPr>
          <p:cNvPr id="7" name="Content Placeholder 6"/>
          <p:cNvSpPr>
            <a:spLocks noGrp="1"/>
          </p:cNvSpPr>
          <p:nvPr>
            <p:ph idx="1"/>
          </p:nvPr>
        </p:nvSpPr>
        <p:spPr/>
        <p:txBody>
          <a:bodyPr>
            <a:noAutofit/>
          </a:bodyPr>
          <a:lstStyle/>
          <a:p>
            <a:pPr marL="571500" indent="-571500">
              <a:spcBef>
                <a:spcPts val="600"/>
              </a:spcBef>
              <a:spcAft>
                <a:spcPts val="600"/>
              </a:spcAft>
              <a:buClr>
                <a:srgbClr val="FF6600"/>
              </a:buClr>
              <a:buSzPct val="93000"/>
              <a:buFont typeface="+mj-lt"/>
              <a:buAutoNum type="romanUcPeriod"/>
            </a:pPr>
            <a:r>
              <a:rPr lang="el-GR" sz="2700" dirty="0" smtClean="0">
                <a:latin typeface="Arial" pitchFamily="34" charset="0"/>
                <a:cs typeface="Arial" pitchFamily="34" charset="0"/>
              </a:rPr>
              <a:t>Για ποιο </a:t>
            </a:r>
            <a:r>
              <a:rPr lang="el-GR" sz="2700" dirty="0" smtClean="0">
                <a:solidFill>
                  <a:srgbClr val="FF0000"/>
                </a:solidFill>
                <a:latin typeface="Arial" pitchFamily="34" charset="0"/>
                <a:cs typeface="Arial" pitchFamily="34" charset="0"/>
              </a:rPr>
              <a:t>λόγο</a:t>
            </a:r>
            <a:r>
              <a:rPr lang="el-GR" sz="2700" dirty="0" smtClean="0">
                <a:latin typeface="Arial" pitchFamily="34" charset="0"/>
                <a:cs typeface="Arial" pitchFamily="34" charset="0"/>
              </a:rPr>
              <a:t> γράφω</a:t>
            </a:r>
          </a:p>
          <a:p>
            <a:pPr marL="571500" indent="-571500">
              <a:spcBef>
                <a:spcPts val="600"/>
              </a:spcBef>
              <a:spcAft>
                <a:spcPts val="600"/>
              </a:spcAft>
              <a:buClr>
                <a:srgbClr val="FF6600"/>
              </a:buClr>
              <a:buSzPct val="93000"/>
              <a:buFont typeface="+mj-lt"/>
              <a:buAutoNum type="romanUcPeriod"/>
            </a:pPr>
            <a:endParaRPr lang="el-GR" sz="2700" dirty="0" smtClean="0">
              <a:latin typeface="Arial" pitchFamily="34" charset="0"/>
              <a:cs typeface="Arial" pitchFamily="34" charset="0"/>
            </a:endParaRPr>
          </a:p>
          <a:p>
            <a:pPr marL="571500" indent="-571500">
              <a:spcBef>
                <a:spcPts val="600"/>
              </a:spcBef>
              <a:spcAft>
                <a:spcPts val="600"/>
              </a:spcAft>
              <a:buClr>
                <a:srgbClr val="FF6600"/>
              </a:buClr>
              <a:buSzPct val="93000"/>
              <a:buFont typeface="+mj-lt"/>
              <a:buAutoNum type="romanUcPeriod"/>
            </a:pPr>
            <a:r>
              <a:rPr lang="el-GR" sz="2700" dirty="0" smtClean="0">
                <a:latin typeface="Arial" pitchFamily="34" charset="0"/>
                <a:cs typeface="Arial" pitchFamily="34" charset="0"/>
              </a:rPr>
              <a:t>Ποιος είναι ο Αναγνώστης </a:t>
            </a:r>
          </a:p>
          <a:p>
            <a:pPr marL="971550" lvl="1" indent="-571500">
              <a:spcBef>
                <a:spcPts val="600"/>
              </a:spcBef>
              <a:spcAft>
                <a:spcPts val="600"/>
              </a:spcAft>
              <a:buClr>
                <a:srgbClr val="FF6600"/>
              </a:buClr>
              <a:buSzPct val="93000"/>
              <a:buFont typeface="Wingdings" pitchFamily="2" charset="2"/>
              <a:buChar char="Ø"/>
            </a:pPr>
            <a:r>
              <a:rPr lang="el-GR" sz="2700" dirty="0" smtClean="0">
                <a:latin typeface="Arial" pitchFamily="34" charset="0"/>
                <a:cs typeface="Arial" pitchFamily="34" charset="0"/>
              </a:rPr>
              <a:t>Τι θα πρέπει να ξέρει </a:t>
            </a:r>
          </a:p>
          <a:p>
            <a:pPr marL="971550" lvl="1" indent="-571500">
              <a:spcBef>
                <a:spcPts val="600"/>
              </a:spcBef>
              <a:spcAft>
                <a:spcPts val="600"/>
              </a:spcAft>
              <a:buClr>
                <a:srgbClr val="FF6600"/>
              </a:buClr>
              <a:buSzPct val="93000"/>
              <a:buFont typeface="Wingdings" pitchFamily="2" charset="2"/>
              <a:buChar char="Ø"/>
            </a:pPr>
            <a:r>
              <a:rPr lang="el-GR" sz="2700" dirty="0" smtClean="0">
                <a:latin typeface="Arial" pitchFamily="34" charset="0"/>
                <a:cs typeface="Arial" pitchFamily="34" charset="0"/>
              </a:rPr>
              <a:t>Τι θα ήθελα να νιώσει</a:t>
            </a:r>
          </a:p>
          <a:p>
            <a:pPr marL="971550" lvl="1" indent="-571500">
              <a:spcBef>
                <a:spcPts val="600"/>
              </a:spcBef>
              <a:spcAft>
                <a:spcPts val="600"/>
              </a:spcAft>
              <a:buClr>
                <a:srgbClr val="FF6600"/>
              </a:buClr>
              <a:buSzPct val="93000"/>
              <a:buFont typeface="Wingdings" pitchFamily="2" charset="2"/>
              <a:buChar char="Ø"/>
            </a:pPr>
            <a:r>
              <a:rPr lang="el-GR" sz="2700" dirty="0" smtClean="0">
                <a:latin typeface="Arial" pitchFamily="34" charset="0"/>
                <a:cs typeface="Arial" pitchFamily="34" charset="0"/>
              </a:rPr>
              <a:t>Τι θα ήθελα να κάνει</a:t>
            </a:r>
          </a:p>
          <a:p>
            <a:pPr marL="571500" indent="-571500">
              <a:spcBef>
                <a:spcPts val="600"/>
              </a:spcBef>
              <a:spcAft>
                <a:spcPts val="600"/>
              </a:spcAft>
              <a:buFont typeface="+mj-lt"/>
              <a:buAutoNum type="romanUcPeriod"/>
            </a:pPr>
            <a:endParaRPr lang="el-GR" sz="2700" dirty="0" smtClean="0">
              <a:latin typeface="Arial" pitchFamily="34" charset="0"/>
              <a:cs typeface="Arial" pitchFamily="34" charset="0"/>
            </a:endParaRPr>
          </a:p>
          <a:p>
            <a:pPr marL="571500" indent="-571500">
              <a:spcBef>
                <a:spcPts val="600"/>
              </a:spcBef>
              <a:spcAft>
                <a:spcPts val="600"/>
              </a:spcAft>
              <a:buFont typeface="+mj-lt"/>
              <a:buAutoNum type="romanUcPeriod"/>
            </a:pPr>
            <a:endParaRPr lang="el-GR" sz="2700" dirty="0" smtClean="0">
              <a:latin typeface="Arial" pitchFamily="34" charset="0"/>
              <a:cs typeface="Arial" pitchFamily="34" charset="0"/>
            </a:endParaRPr>
          </a:p>
          <a:p>
            <a:pPr marL="571500" indent="-571500">
              <a:spcBef>
                <a:spcPts val="600"/>
              </a:spcBef>
              <a:spcAft>
                <a:spcPts val="600"/>
              </a:spcAft>
              <a:buClr>
                <a:srgbClr val="FF6600"/>
              </a:buClr>
              <a:buSzPct val="93000"/>
              <a:buFont typeface="+mj-lt"/>
              <a:buAutoNum type="romanUcPeriod"/>
            </a:pPr>
            <a:endParaRPr lang="el-GR" sz="2700" dirty="0" smtClean="0">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dirty="0"/>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8</a:t>
            </a:fld>
            <a:endParaRPr lang="el-G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0" y="19583"/>
            <a:ext cx="8229600" cy="850106"/>
          </a:xfrm>
          <a:scene3d>
            <a:camera prst="perspectiveFront"/>
            <a:lightRig rig="threePt" dir="t"/>
          </a:scene3d>
        </p:spPr>
        <p:txBody>
          <a:bodyPr>
            <a:noAutofit/>
          </a:bodyPr>
          <a:lstStyle/>
          <a:p>
            <a:pPr lvl="3" algn="l" rtl="0">
              <a:spcBef>
                <a:spcPct val="0"/>
              </a:spcBef>
            </a:pPr>
            <a:r>
              <a:rPr lang="el-GR" sz="3300" dirty="0" smtClean="0">
                <a:solidFill>
                  <a:srgbClr val="FF3300"/>
                </a:solidFill>
              </a:rPr>
              <a:t>Κριτήρια ποιότητας γραπτού λόγου</a:t>
            </a:r>
            <a:endParaRPr lang="el-GR" sz="3300" dirty="0">
              <a:solidFill>
                <a:srgbClr val="FF3300"/>
              </a:solidFill>
              <a:latin typeface="Arial" pitchFamily="34" charset="0"/>
              <a:cs typeface="Arial" pitchFamily="34" charset="0"/>
            </a:endParaRPr>
          </a:p>
        </p:txBody>
      </p:sp>
      <p:sp>
        <p:nvSpPr>
          <p:cNvPr id="6" name="Footer Placeholder 5"/>
          <p:cNvSpPr>
            <a:spLocks noGrp="1"/>
          </p:cNvSpPr>
          <p:nvPr>
            <p:ph type="ftr" sz="quarter" idx="11"/>
            <p:custDataLst>
              <p:tags r:id="rId3"/>
            </p:custDataLst>
          </p:nvPr>
        </p:nvSpPr>
        <p:spPr/>
        <p:txBody>
          <a:bodyPr/>
          <a:lstStyle/>
          <a:p>
            <a:endParaRPr lang="el-GR"/>
          </a:p>
        </p:txBody>
      </p:sp>
      <p:sp>
        <p:nvSpPr>
          <p:cNvPr id="5" name="Slide Number Placeholder 4"/>
          <p:cNvSpPr>
            <a:spLocks noGrp="1"/>
          </p:cNvSpPr>
          <p:nvPr>
            <p:ph type="sldNum" sz="quarter" idx="12"/>
            <p:custDataLst>
              <p:tags r:id="rId4"/>
            </p:custDataLst>
          </p:nvPr>
        </p:nvSpPr>
        <p:spPr/>
        <p:txBody>
          <a:bodyPr/>
          <a:lstStyle/>
          <a:p>
            <a:fld id="{FF54B3E2-F008-4CCC-A39B-2A5AB36CC58C}" type="slidenum">
              <a:rPr lang="el-GR" smtClean="0"/>
              <a:pPr/>
              <a:t>9</a:t>
            </a:fld>
            <a:endParaRPr lang="el-GR"/>
          </a:p>
        </p:txBody>
      </p:sp>
      <p:grpSp>
        <p:nvGrpSpPr>
          <p:cNvPr id="3" name="Group 14"/>
          <p:cNvGrpSpPr>
            <a:grpSpLocks/>
          </p:cNvGrpSpPr>
          <p:nvPr>
            <p:custDataLst>
              <p:tags r:id="rId5"/>
            </p:custDataLst>
          </p:nvPr>
        </p:nvGrpSpPr>
        <p:grpSpPr bwMode="auto">
          <a:xfrm>
            <a:off x="0" y="1052736"/>
            <a:ext cx="4427984" cy="5066566"/>
            <a:chOff x="2032" y="886"/>
            <a:chExt cx="1725" cy="1517"/>
          </a:xfrm>
        </p:grpSpPr>
        <p:pic>
          <p:nvPicPr>
            <p:cNvPr id="71" name="Picture 4" descr="24056c"/>
            <p:cNvPicPr>
              <a:picLocks noChangeAspect="1" noChangeArrowheads="1"/>
            </p:cNvPicPr>
            <p:nvPr/>
          </p:nvPicPr>
          <p:blipFill>
            <a:blip r:embed="rId8" cstate="print"/>
            <a:srcRect/>
            <a:stretch>
              <a:fillRect/>
            </a:stretch>
          </p:blipFill>
          <p:spPr bwMode="gray">
            <a:xfrm>
              <a:off x="2032" y="886"/>
              <a:ext cx="1725" cy="1517"/>
            </a:xfrm>
            <a:prstGeom prst="rect">
              <a:avLst/>
            </a:prstGeom>
            <a:noFill/>
            <a:ln w="9525" algn="ctr">
              <a:solidFill>
                <a:schemeClr val="tx1"/>
              </a:solidFill>
              <a:miter lim="800000"/>
              <a:headEnd/>
              <a:tailEnd/>
            </a:ln>
          </p:spPr>
        </p:pic>
        <p:sp>
          <p:nvSpPr>
            <p:cNvPr id="73" name="Text Box 6"/>
            <p:cNvSpPr txBox="1">
              <a:spLocks noChangeArrowheads="1"/>
            </p:cNvSpPr>
            <p:nvPr/>
          </p:nvSpPr>
          <p:spPr bwMode="gray">
            <a:xfrm>
              <a:off x="2157" y="913"/>
              <a:ext cx="1558" cy="1133"/>
            </a:xfrm>
            <a:prstGeom prst="rect">
              <a:avLst/>
            </a:prstGeom>
            <a:noFill/>
            <a:ln w="9525">
              <a:noFill/>
              <a:miter lim="800000"/>
              <a:headEnd/>
              <a:tailEnd/>
            </a:ln>
          </p:spPr>
          <p:txBody>
            <a:bodyPr wrap="square">
              <a:spAutoFit/>
            </a:bodyPr>
            <a:lstStyle/>
            <a:p>
              <a:pPr marL="457200" indent="-457200">
                <a:spcBef>
                  <a:spcPts val="600"/>
                </a:spcBef>
                <a:spcAft>
                  <a:spcPts val="600"/>
                </a:spcAft>
                <a:buClr>
                  <a:srgbClr val="FF6600"/>
                </a:buClr>
                <a:buSzPct val="99000"/>
                <a:buFont typeface="Wingdings 2" pitchFamily="18" charset="2"/>
                <a:buChar char="R"/>
              </a:pPr>
              <a:r>
                <a:rPr lang="el-GR" sz="2700" dirty="0" smtClean="0">
                  <a:solidFill>
                    <a:srgbClr val="000000"/>
                  </a:solidFill>
                  <a:latin typeface="Arial" pitchFamily="34" charset="0"/>
                  <a:cs typeface="Arial" pitchFamily="34" charset="0"/>
                </a:rPr>
                <a:t>…………………</a:t>
              </a:r>
              <a:r>
                <a:rPr lang="en-GB" sz="2700" dirty="0" smtClean="0">
                  <a:solidFill>
                    <a:srgbClr val="000000"/>
                  </a:solidFill>
                  <a:latin typeface="Arial" pitchFamily="34" charset="0"/>
                  <a:cs typeface="Arial" pitchFamily="34" charset="0"/>
                </a:rPr>
                <a:t>…</a:t>
              </a:r>
              <a:endParaRPr lang="el-GR" sz="2700" dirty="0" smtClean="0">
                <a:solidFill>
                  <a:srgbClr val="000000"/>
                </a:solidFill>
                <a:latin typeface="Arial" pitchFamily="34" charset="0"/>
                <a:cs typeface="Arial" pitchFamily="34" charset="0"/>
              </a:endParaRPr>
            </a:p>
            <a:p>
              <a:pPr marL="457200" indent="-457200">
                <a:spcBef>
                  <a:spcPts val="600"/>
                </a:spcBef>
                <a:spcAft>
                  <a:spcPts val="600"/>
                </a:spcAft>
                <a:buClr>
                  <a:srgbClr val="FF6600"/>
                </a:buClr>
                <a:buSzPct val="99000"/>
                <a:buFont typeface="Wingdings 2" pitchFamily="18" charset="2"/>
                <a:buChar char="R"/>
              </a:pPr>
              <a:r>
                <a:rPr lang="el-GR" sz="2700" dirty="0" smtClean="0">
                  <a:solidFill>
                    <a:srgbClr val="000000"/>
                  </a:solidFill>
                  <a:latin typeface="Arial" pitchFamily="34" charset="0"/>
                  <a:cs typeface="Arial" pitchFamily="34" charset="0"/>
                </a:rPr>
                <a:t>…………………</a:t>
              </a:r>
              <a:r>
                <a:rPr lang="en-GB" sz="2700" dirty="0" smtClean="0">
                  <a:solidFill>
                    <a:srgbClr val="000000"/>
                  </a:solidFill>
                  <a:latin typeface="Arial" pitchFamily="34" charset="0"/>
                  <a:cs typeface="Arial" pitchFamily="34" charset="0"/>
                </a:rPr>
                <a:t>…</a:t>
              </a:r>
            </a:p>
            <a:p>
              <a:pPr marL="457200" indent="-457200">
                <a:spcBef>
                  <a:spcPts val="600"/>
                </a:spcBef>
                <a:spcAft>
                  <a:spcPts val="600"/>
                </a:spcAft>
                <a:buClr>
                  <a:srgbClr val="FF6600"/>
                </a:buClr>
                <a:buSzPct val="99000"/>
                <a:buFont typeface="Wingdings 2" pitchFamily="18" charset="2"/>
                <a:buChar char="R"/>
              </a:pPr>
              <a:r>
                <a:rPr lang="en-GB" sz="2700" dirty="0" smtClean="0">
                  <a:solidFill>
                    <a:srgbClr val="000000"/>
                  </a:solidFill>
                  <a:latin typeface="Arial" pitchFamily="34" charset="0"/>
                  <a:cs typeface="Arial" pitchFamily="34" charset="0"/>
                </a:rPr>
                <a:t>……………………</a:t>
              </a:r>
            </a:p>
            <a:p>
              <a:pPr marL="457200" indent="-457200">
                <a:spcBef>
                  <a:spcPts val="600"/>
                </a:spcBef>
                <a:spcAft>
                  <a:spcPts val="600"/>
                </a:spcAft>
                <a:buClr>
                  <a:srgbClr val="FF6600"/>
                </a:buClr>
                <a:buSzPct val="99000"/>
                <a:buFont typeface="Wingdings 2" pitchFamily="18" charset="2"/>
                <a:buChar char="R"/>
              </a:pPr>
              <a:r>
                <a:rPr lang="en-GB" sz="2700" dirty="0" smtClean="0">
                  <a:solidFill>
                    <a:srgbClr val="000000"/>
                  </a:solidFill>
                  <a:latin typeface="Arial" pitchFamily="34" charset="0"/>
                  <a:cs typeface="Arial" pitchFamily="34" charset="0"/>
                </a:rPr>
                <a:t>……………………</a:t>
              </a:r>
            </a:p>
            <a:p>
              <a:pPr marL="457200" indent="-457200">
                <a:spcBef>
                  <a:spcPts val="600"/>
                </a:spcBef>
                <a:spcAft>
                  <a:spcPts val="600"/>
                </a:spcAft>
                <a:buClr>
                  <a:srgbClr val="FF6600"/>
                </a:buClr>
                <a:buSzPct val="99000"/>
                <a:buFont typeface="Wingdings 2" pitchFamily="18" charset="2"/>
                <a:buChar char="R"/>
              </a:pPr>
              <a:r>
                <a:rPr lang="en-GB" sz="2700" dirty="0" smtClean="0">
                  <a:solidFill>
                    <a:srgbClr val="000000"/>
                  </a:solidFill>
                  <a:latin typeface="Arial" pitchFamily="34" charset="0"/>
                  <a:cs typeface="Arial" pitchFamily="34" charset="0"/>
                </a:rPr>
                <a:t>………….………..</a:t>
              </a:r>
              <a:endParaRPr lang="el-GR" sz="2700" dirty="0" smtClean="0">
                <a:solidFill>
                  <a:srgbClr val="000000"/>
                </a:solidFill>
                <a:latin typeface="Arial" pitchFamily="34" charset="0"/>
                <a:cs typeface="Arial" pitchFamily="34" charset="0"/>
              </a:endParaRPr>
            </a:p>
            <a:p>
              <a:pPr marL="457200" indent="-457200">
                <a:spcBef>
                  <a:spcPts val="600"/>
                </a:spcBef>
                <a:spcAft>
                  <a:spcPts val="600"/>
                </a:spcAft>
                <a:buClr>
                  <a:srgbClr val="FF6600"/>
                </a:buClr>
                <a:buSzPct val="99000"/>
                <a:buFont typeface="Wingdings 2" pitchFamily="18" charset="2"/>
                <a:buChar char="R"/>
              </a:pPr>
              <a:endParaRPr lang="en-US" sz="2700" dirty="0">
                <a:solidFill>
                  <a:srgbClr val="000000"/>
                </a:solidFill>
                <a:latin typeface="Arial" pitchFamily="34" charset="0"/>
                <a:cs typeface="Arial" pitchFamily="34" charset="0"/>
              </a:endParaRPr>
            </a:p>
          </p:txBody>
        </p:sp>
      </p:grpSp>
      <p:pic>
        <p:nvPicPr>
          <p:cNvPr id="37890" name="Picture 2" descr="http://www.ilovept.tv/wp-content/uploads/2012/10/Reading-CV.png"/>
          <p:cNvPicPr>
            <a:picLocks noChangeAspect="1" noChangeArrowheads="1"/>
          </p:cNvPicPr>
          <p:nvPr/>
        </p:nvPicPr>
        <p:blipFill>
          <a:blip r:embed="rId9" cstate="print"/>
          <a:srcRect/>
          <a:stretch>
            <a:fillRect/>
          </a:stretch>
        </p:blipFill>
        <p:spPr bwMode="auto">
          <a:xfrm>
            <a:off x="4427984" y="1052735"/>
            <a:ext cx="4739010" cy="5328593"/>
          </a:xfrm>
          <a:prstGeom prst="rect">
            <a:avLst/>
          </a:prstGeom>
          <a:noFill/>
        </p:spPr>
      </p:pic>
    </p:spTree>
    <p:custDataLst>
      <p:tags r:id="rId1"/>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04GybQAhCXtd3WSFXaOWN4"/>
</p:tagLst>
</file>

<file path=ppt/tags/tag10.xml><?xml version="1.0" encoding="utf-8"?>
<p:tagLst xmlns:a="http://schemas.openxmlformats.org/drawingml/2006/main" xmlns:r="http://schemas.openxmlformats.org/officeDocument/2006/relationships" xmlns:p="http://schemas.openxmlformats.org/presentationml/2006/main">
  <p:tag name="DVSHAPEID" val="CWTz3s8kdMYjSQwU6RQE8y"/>
</p:tagLst>
</file>

<file path=ppt/tags/tag100.xml><?xml version="1.0" encoding="utf-8"?>
<p:tagLst xmlns:a="http://schemas.openxmlformats.org/drawingml/2006/main" xmlns:r="http://schemas.openxmlformats.org/officeDocument/2006/relationships" xmlns:p="http://schemas.openxmlformats.org/presentationml/2006/main">
  <p:tag name="DVSECTIONID" val="hrK3Z5581gprIMzGz0ggsB"/>
</p:tagLst>
</file>

<file path=ppt/tags/tag101.xml><?xml version="1.0" encoding="utf-8"?>
<p:tagLst xmlns:a="http://schemas.openxmlformats.org/drawingml/2006/main" xmlns:r="http://schemas.openxmlformats.org/officeDocument/2006/relationships" xmlns:p="http://schemas.openxmlformats.org/presentationml/2006/main">
  <p:tag name="DVSHAPEID" val="z3uZQdHjIp94Ex5HRAdThC"/>
</p:tagLst>
</file>

<file path=ppt/tags/tag102.xml><?xml version="1.0" encoding="utf-8"?>
<p:tagLst xmlns:a="http://schemas.openxmlformats.org/drawingml/2006/main" xmlns:r="http://schemas.openxmlformats.org/officeDocument/2006/relationships" xmlns:p="http://schemas.openxmlformats.org/presentationml/2006/main">
  <p:tag name="DVSHAPEID" val="pMsHiKhz2OlaJJaoWvpPkc"/>
</p:tagLst>
</file>

<file path=ppt/tags/tag103.xml><?xml version="1.0" encoding="utf-8"?>
<p:tagLst xmlns:a="http://schemas.openxmlformats.org/drawingml/2006/main" xmlns:r="http://schemas.openxmlformats.org/officeDocument/2006/relationships" xmlns:p="http://schemas.openxmlformats.org/presentationml/2006/main">
  <p:tag name="DVSHAPEID" val="JtNmxtEHtshcV80WbP2RQx"/>
</p:tagLst>
</file>

<file path=ppt/tags/tag104.xml><?xml version="1.0" encoding="utf-8"?>
<p:tagLst xmlns:a="http://schemas.openxmlformats.org/drawingml/2006/main" xmlns:r="http://schemas.openxmlformats.org/officeDocument/2006/relationships" xmlns:p="http://schemas.openxmlformats.org/presentationml/2006/main">
  <p:tag name="DVSHAPEID" val="WL5rRNAsNbPwAcxcU4wgkL"/>
</p:tagLst>
</file>

<file path=ppt/tags/tag105.xml><?xml version="1.0" encoding="utf-8"?>
<p:tagLst xmlns:a="http://schemas.openxmlformats.org/drawingml/2006/main" xmlns:r="http://schemas.openxmlformats.org/officeDocument/2006/relationships" xmlns:p="http://schemas.openxmlformats.org/presentationml/2006/main">
  <p:tag name="DVSECTIONID" val="ZpnQIW2XK3lfXDOXdJpmVP"/>
</p:tagLst>
</file>

<file path=ppt/tags/tag106.xml><?xml version="1.0" encoding="utf-8"?>
<p:tagLst xmlns:a="http://schemas.openxmlformats.org/drawingml/2006/main" xmlns:r="http://schemas.openxmlformats.org/officeDocument/2006/relationships" xmlns:p="http://schemas.openxmlformats.org/presentationml/2006/main">
  <p:tag name="DVSHAPEID" val="GqNn8YLc6utcx2g6BQ71F5"/>
</p:tagLst>
</file>

<file path=ppt/tags/tag107.xml><?xml version="1.0" encoding="utf-8"?>
<p:tagLst xmlns:a="http://schemas.openxmlformats.org/drawingml/2006/main" xmlns:r="http://schemas.openxmlformats.org/officeDocument/2006/relationships" xmlns:p="http://schemas.openxmlformats.org/presentationml/2006/main">
  <p:tag name="DVSHAPEID" val="npxNoZUYlAca5FEuFCGA4l"/>
</p:tagLst>
</file>

<file path=ppt/tags/tag108.xml><?xml version="1.0" encoding="utf-8"?>
<p:tagLst xmlns:a="http://schemas.openxmlformats.org/drawingml/2006/main" xmlns:r="http://schemas.openxmlformats.org/officeDocument/2006/relationships" xmlns:p="http://schemas.openxmlformats.org/presentationml/2006/main">
  <p:tag name="DVSHAPEID" val="2oFvVOsF8j6A3oPkzLi89T"/>
</p:tagLst>
</file>

<file path=ppt/tags/tag109.xml><?xml version="1.0" encoding="utf-8"?>
<p:tagLst xmlns:a="http://schemas.openxmlformats.org/drawingml/2006/main" xmlns:r="http://schemas.openxmlformats.org/officeDocument/2006/relationships" xmlns:p="http://schemas.openxmlformats.org/presentationml/2006/main">
  <p:tag name="DVSHAPEID" val="ZnWBr7bvk411m98T45wFrT"/>
</p:tagLst>
</file>

<file path=ppt/tags/tag11.xml><?xml version="1.0" encoding="utf-8"?>
<p:tagLst xmlns:a="http://schemas.openxmlformats.org/drawingml/2006/main" xmlns:r="http://schemas.openxmlformats.org/officeDocument/2006/relationships" xmlns:p="http://schemas.openxmlformats.org/presentationml/2006/main">
  <p:tag name="DVSHAPEID" val="DcMH5m6KVNxUpwFg9zq2Zc"/>
</p:tagLst>
</file>

<file path=ppt/tags/tag110.xml><?xml version="1.0" encoding="utf-8"?>
<p:tagLst xmlns:a="http://schemas.openxmlformats.org/drawingml/2006/main" xmlns:r="http://schemas.openxmlformats.org/officeDocument/2006/relationships" xmlns:p="http://schemas.openxmlformats.org/presentationml/2006/main">
  <p:tag name="DVSECTIONID" val="Qf5z0cPvuW6TM11SyEoXpB"/>
</p:tagLst>
</file>

<file path=ppt/tags/tag111.xml><?xml version="1.0" encoding="utf-8"?>
<p:tagLst xmlns:a="http://schemas.openxmlformats.org/drawingml/2006/main" xmlns:r="http://schemas.openxmlformats.org/officeDocument/2006/relationships" xmlns:p="http://schemas.openxmlformats.org/presentationml/2006/main">
  <p:tag name="DVSHAPEID" val="GVddCk1LmdhRZpIjs54dmq"/>
</p:tagLst>
</file>

<file path=ppt/tags/tag112.xml><?xml version="1.0" encoding="utf-8"?>
<p:tagLst xmlns:a="http://schemas.openxmlformats.org/drawingml/2006/main" xmlns:r="http://schemas.openxmlformats.org/officeDocument/2006/relationships" xmlns:p="http://schemas.openxmlformats.org/presentationml/2006/main">
  <p:tag name="DVSHAPEID" val="RVmJVV0EZ8KEyQWdH7dVLQ"/>
</p:tagLst>
</file>

<file path=ppt/tags/tag113.xml><?xml version="1.0" encoding="utf-8"?>
<p:tagLst xmlns:a="http://schemas.openxmlformats.org/drawingml/2006/main" xmlns:r="http://schemas.openxmlformats.org/officeDocument/2006/relationships" xmlns:p="http://schemas.openxmlformats.org/presentationml/2006/main">
  <p:tag name="DVSHAPEID" val="9vGKwxEa7HXf4hQTp6LIe9"/>
</p:tagLst>
</file>

<file path=ppt/tags/tag114.xml><?xml version="1.0" encoding="utf-8"?>
<p:tagLst xmlns:a="http://schemas.openxmlformats.org/drawingml/2006/main" xmlns:r="http://schemas.openxmlformats.org/officeDocument/2006/relationships" xmlns:p="http://schemas.openxmlformats.org/presentationml/2006/main">
  <p:tag name="DVSECTIONID" val="RNMG3gapKcV2kU4DtsLkG8"/>
</p:tagLst>
</file>

<file path=ppt/tags/tag115.xml><?xml version="1.0" encoding="utf-8"?>
<p:tagLst xmlns:a="http://schemas.openxmlformats.org/drawingml/2006/main" xmlns:r="http://schemas.openxmlformats.org/officeDocument/2006/relationships" xmlns:p="http://schemas.openxmlformats.org/presentationml/2006/main">
  <p:tag name="DVSHAPEID" val="v0kWNU0g7ANaS8N1zuOiZH"/>
</p:tagLst>
</file>

<file path=ppt/tags/tag116.xml><?xml version="1.0" encoding="utf-8"?>
<p:tagLst xmlns:a="http://schemas.openxmlformats.org/drawingml/2006/main" xmlns:r="http://schemas.openxmlformats.org/officeDocument/2006/relationships" xmlns:p="http://schemas.openxmlformats.org/presentationml/2006/main">
  <p:tag name="DVSHAPEID" val="dFAymyuSbvGBVTN8cVNC9N"/>
</p:tagLst>
</file>

<file path=ppt/tags/tag117.xml><?xml version="1.0" encoding="utf-8"?>
<p:tagLst xmlns:a="http://schemas.openxmlformats.org/drawingml/2006/main" xmlns:r="http://schemas.openxmlformats.org/officeDocument/2006/relationships" xmlns:p="http://schemas.openxmlformats.org/presentationml/2006/main">
  <p:tag name="DVSHAPEID" val="JZTuuXvwKjHNNEmexsMeoh"/>
</p:tagLst>
</file>

<file path=ppt/tags/tag118.xml><?xml version="1.0" encoding="utf-8"?>
<p:tagLst xmlns:a="http://schemas.openxmlformats.org/drawingml/2006/main" xmlns:r="http://schemas.openxmlformats.org/officeDocument/2006/relationships" xmlns:p="http://schemas.openxmlformats.org/presentationml/2006/main">
  <p:tag name="DVSHAPEID" val="tgdUeriTumxpWAFS3wnELm"/>
</p:tagLst>
</file>

<file path=ppt/tags/tag119.xml><?xml version="1.0" encoding="utf-8"?>
<p:tagLst xmlns:a="http://schemas.openxmlformats.org/drawingml/2006/main" xmlns:r="http://schemas.openxmlformats.org/officeDocument/2006/relationships" xmlns:p="http://schemas.openxmlformats.org/presentationml/2006/main">
  <p:tag name="DVSHAPEID" val="T768MXnlQVorvChAJ4eQOl"/>
</p:tagLst>
</file>

<file path=ppt/tags/tag12.xml><?xml version="1.0" encoding="utf-8"?>
<p:tagLst xmlns:a="http://schemas.openxmlformats.org/drawingml/2006/main" xmlns:r="http://schemas.openxmlformats.org/officeDocument/2006/relationships" xmlns:p="http://schemas.openxmlformats.org/presentationml/2006/main">
  <p:tag name="DVSHAPEID" val="kcrYVEcNGF64jGMmmLdtQb"/>
</p:tagLst>
</file>

<file path=ppt/tags/tag120.xml><?xml version="1.0" encoding="utf-8"?>
<p:tagLst xmlns:a="http://schemas.openxmlformats.org/drawingml/2006/main" xmlns:r="http://schemas.openxmlformats.org/officeDocument/2006/relationships" xmlns:p="http://schemas.openxmlformats.org/presentationml/2006/main">
  <p:tag name="DVSHAPEID" val="gnILzFogQKw7n5N6Ekv8wC"/>
</p:tagLst>
</file>

<file path=ppt/tags/tag121.xml><?xml version="1.0" encoding="utf-8"?>
<p:tagLst xmlns:a="http://schemas.openxmlformats.org/drawingml/2006/main" xmlns:r="http://schemas.openxmlformats.org/officeDocument/2006/relationships" xmlns:p="http://schemas.openxmlformats.org/presentationml/2006/main">
  <p:tag name="DVSECTIONID" val="lpRzlDPbjAKLzdpHmRmhPK"/>
</p:tagLst>
</file>

<file path=ppt/tags/tag122.xml><?xml version="1.0" encoding="utf-8"?>
<p:tagLst xmlns:a="http://schemas.openxmlformats.org/drawingml/2006/main" xmlns:r="http://schemas.openxmlformats.org/officeDocument/2006/relationships" xmlns:p="http://schemas.openxmlformats.org/presentationml/2006/main">
  <p:tag name="DVSHAPEID" val="Qf18cHgEQVXTaVDF1wig7x"/>
</p:tagLst>
</file>

<file path=ppt/tags/tag123.xml><?xml version="1.0" encoding="utf-8"?>
<p:tagLst xmlns:a="http://schemas.openxmlformats.org/drawingml/2006/main" xmlns:r="http://schemas.openxmlformats.org/officeDocument/2006/relationships" xmlns:p="http://schemas.openxmlformats.org/presentationml/2006/main">
  <p:tag name="DVSHAPEID" val="wquoQ55uBl78BsDKB0ZSXp"/>
</p:tagLst>
</file>

<file path=ppt/tags/tag124.xml><?xml version="1.0" encoding="utf-8"?>
<p:tagLst xmlns:a="http://schemas.openxmlformats.org/drawingml/2006/main" xmlns:r="http://schemas.openxmlformats.org/officeDocument/2006/relationships" xmlns:p="http://schemas.openxmlformats.org/presentationml/2006/main">
  <p:tag name="DVSHAPEID" val="Qj7IpB3DgyuiIBDORazmjC"/>
</p:tagLst>
</file>

<file path=ppt/tags/tag125.xml><?xml version="1.0" encoding="utf-8"?>
<p:tagLst xmlns:a="http://schemas.openxmlformats.org/drawingml/2006/main" xmlns:r="http://schemas.openxmlformats.org/officeDocument/2006/relationships" xmlns:p="http://schemas.openxmlformats.org/presentationml/2006/main">
  <p:tag name="DVSHAPEID" val="M1ka1hUigfA7zag7GtqY5z"/>
</p:tagLst>
</file>

<file path=ppt/tags/tag126.xml><?xml version="1.0" encoding="utf-8"?>
<p:tagLst xmlns:a="http://schemas.openxmlformats.org/drawingml/2006/main" xmlns:r="http://schemas.openxmlformats.org/officeDocument/2006/relationships" xmlns:p="http://schemas.openxmlformats.org/presentationml/2006/main">
  <p:tag name="DVSECTIONID" val="lpRzlDPbjAKLzdpHmRmhPK"/>
</p:tagLst>
</file>

<file path=ppt/tags/tag127.xml><?xml version="1.0" encoding="utf-8"?>
<p:tagLst xmlns:a="http://schemas.openxmlformats.org/drawingml/2006/main" xmlns:r="http://schemas.openxmlformats.org/officeDocument/2006/relationships" xmlns:p="http://schemas.openxmlformats.org/presentationml/2006/main">
  <p:tag name="DVSHAPEID" val="Qf18cHgEQVXTaVDF1wig7x"/>
</p:tagLst>
</file>

<file path=ppt/tags/tag128.xml><?xml version="1.0" encoding="utf-8"?>
<p:tagLst xmlns:a="http://schemas.openxmlformats.org/drawingml/2006/main" xmlns:r="http://schemas.openxmlformats.org/officeDocument/2006/relationships" xmlns:p="http://schemas.openxmlformats.org/presentationml/2006/main">
  <p:tag name="DVSHAPEID" val="wquoQ55uBl78BsDKB0ZSXp"/>
</p:tagLst>
</file>

<file path=ppt/tags/tag129.xml><?xml version="1.0" encoding="utf-8"?>
<p:tagLst xmlns:a="http://schemas.openxmlformats.org/drawingml/2006/main" xmlns:r="http://schemas.openxmlformats.org/officeDocument/2006/relationships" xmlns:p="http://schemas.openxmlformats.org/presentationml/2006/main">
  <p:tag name="DVSHAPEID" val="Qj7IpB3DgyuiIBDORazmjC"/>
</p:tagLst>
</file>

<file path=ppt/tags/tag13.xml><?xml version="1.0" encoding="utf-8"?>
<p:tagLst xmlns:a="http://schemas.openxmlformats.org/drawingml/2006/main" xmlns:r="http://schemas.openxmlformats.org/officeDocument/2006/relationships" xmlns:p="http://schemas.openxmlformats.org/presentationml/2006/main">
  <p:tag name="DVSHAPEID" val="LYrZeQHgd6yrRAf7rsy86S"/>
</p:tagLst>
</file>

<file path=ppt/tags/tag130.xml><?xml version="1.0" encoding="utf-8"?>
<p:tagLst xmlns:a="http://schemas.openxmlformats.org/drawingml/2006/main" xmlns:r="http://schemas.openxmlformats.org/officeDocument/2006/relationships" xmlns:p="http://schemas.openxmlformats.org/presentationml/2006/main">
  <p:tag name="DVSHAPEID" val="M1ka1hUigfA7zag7GtqY5z"/>
</p:tagLst>
</file>

<file path=ppt/tags/tag131.xml><?xml version="1.0" encoding="utf-8"?>
<p:tagLst xmlns:a="http://schemas.openxmlformats.org/drawingml/2006/main" xmlns:r="http://schemas.openxmlformats.org/officeDocument/2006/relationships" xmlns:p="http://schemas.openxmlformats.org/presentationml/2006/main">
  <p:tag name="DVSECTIONID" val="nM8klBYvoa2a6Ct2JWgIRU"/>
</p:tagLst>
</file>

<file path=ppt/tags/tag132.xml><?xml version="1.0" encoding="utf-8"?>
<p:tagLst xmlns:a="http://schemas.openxmlformats.org/drawingml/2006/main" xmlns:r="http://schemas.openxmlformats.org/officeDocument/2006/relationships" xmlns:p="http://schemas.openxmlformats.org/presentationml/2006/main">
  <p:tag name="DVSHAPEID" val="tw974fnpIGid1evTUC9h0u"/>
</p:tagLst>
</file>

<file path=ppt/tags/tag133.xml><?xml version="1.0" encoding="utf-8"?>
<p:tagLst xmlns:a="http://schemas.openxmlformats.org/drawingml/2006/main" xmlns:r="http://schemas.openxmlformats.org/officeDocument/2006/relationships" xmlns:p="http://schemas.openxmlformats.org/presentationml/2006/main">
  <p:tag name="DVSECTIONID" val="WzpSqfbYLAsNdPEzX501JO"/>
</p:tagLst>
</file>

<file path=ppt/tags/tag134.xml><?xml version="1.0" encoding="utf-8"?>
<p:tagLst xmlns:a="http://schemas.openxmlformats.org/drawingml/2006/main" xmlns:r="http://schemas.openxmlformats.org/officeDocument/2006/relationships" xmlns:p="http://schemas.openxmlformats.org/presentationml/2006/main">
  <p:tag name="DVSHAPEID" val="9mVuh8lqQRKicXyfDZa6KP"/>
</p:tagLst>
</file>

<file path=ppt/tags/tag135.xml><?xml version="1.0" encoding="utf-8"?>
<p:tagLst xmlns:a="http://schemas.openxmlformats.org/drawingml/2006/main" xmlns:r="http://schemas.openxmlformats.org/officeDocument/2006/relationships" xmlns:p="http://schemas.openxmlformats.org/presentationml/2006/main">
  <p:tag name="DVSHAPEID" val="HQeCKO2JPEtw5FBza2Mf6o"/>
</p:tagLst>
</file>

<file path=ppt/tags/tag136.xml><?xml version="1.0" encoding="utf-8"?>
<p:tagLst xmlns:a="http://schemas.openxmlformats.org/drawingml/2006/main" xmlns:r="http://schemas.openxmlformats.org/officeDocument/2006/relationships" xmlns:p="http://schemas.openxmlformats.org/presentationml/2006/main">
  <p:tag name="DVSHAPEID" val="65jC62e2gDxkF4fFoxo625"/>
</p:tagLst>
</file>

<file path=ppt/tags/tag137.xml><?xml version="1.0" encoding="utf-8"?>
<p:tagLst xmlns:a="http://schemas.openxmlformats.org/drawingml/2006/main" xmlns:r="http://schemas.openxmlformats.org/officeDocument/2006/relationships" xmlns:p="http://schemas.openxmlformats.org/presentationml/2006/main">
  <p:tag name="DVSHAPEID" val="OFRTD3O7kuJiJ8i8IZuMoP"/>
</p:tagLst>
</file>

<file path=ppt/tags/tag138.xml><?xml version="1.0" encoding="utf-8"?>
<p:tagLst xmlns:a="http://schemas.openxmlformats.org/drawingml/2006/main" xmlns:r="http://schemas.openxmlformats.org/officeDocument/2006/relationships" xmlns:p="http://schemas.openxmlformats.org/presentationml/2006/main">
  <p:tag name="DVSHAPEID" val="ZLZwjvEeRZm0gELdpae8i2"/>
</p:tagLst>
</file>

<file path=ppt/tags/tag139.xml><?xml version="1.0" encoding="utf-8"?>
<p:tagLst xmlns:a="http://schemas.openxmlformats.org/drawingml/2006/main" xmlns:r="http://schemas.openxmlformats.org/officeDocument/2006/relationships" xmlns:p="http://schemas.openxmlformats.org/presentationml/2006/main">
  <p:tag name="DVSECTIONID" val="2NhYkD8cGlCxa016NAUcsQ"/>
</p:tagLst>
</file>

<file path=ppt/tags/tag14.xml><?xml version="1.0" encoding="utf-8"?>
<p:tagLst xmlns:a="http://schemas.openxmlformats.org/drawingml/2006/main" xmlns:r="http://schemas.openxmlformats.org/officeDocument/2006/relationships" xmlns:p="http://schemas.openxmlformats.org/presentationml/2006/main">
  <p:tag name="DVSHAPEID" val="NldYuNdFOwl9qtxVql6psZ"/>
</p:tagLst>
</file>

<file path=ppt/tags/tag140.xml><?xml version="1.0" encoding="utf-8"?>
<p:tagLst xmlns:a="http://schemas.openxmlformats.org/drawingml/2006/main" xmlns:r="http://schemas.openxmlformats.org/officeDocument/2006/relationships" xmlns:p="http://schemas.openxmlformats.org/presentationml/2006/main">
  <p:tag name="DVSHAPEID" val="VJSEnvAjyfwWaCcc8opsn6"/>
</p:tagLst>
</file>

<file path=ppt/tags/tag141.xml><?xml version="1.0" encoding="utf-8"?>
<p:tagLst xmlns:a="http://schemas.openxmlformats.org/drawingml/2006/main" xmlns:r="http://schemas.openxmlformats.org/officeDocument/2006/relationships" xmlns:p="http://schemas.openxmlformats.org/presentationml/2006/main">
  <p:tag name="DVSHAPEID" val="sJVgUyb4HblPqAGHbiTEAk"/>
</p:tagLst>
</file>

<file path=ppt/tags/tag142.xml><?xml version="1.0" encoding="utf-8"?>
<p:tagLst xmlns:a="http://schemas.openxmlformats.org/drawingml/2006/main" xmlns:r="http://schemas.openxmlformats.org/officeDocument/2006/relationships" xmlns:p="http://schemas.openxmlformats.org/presentationml/2006/main">
  <p:tag name="DVSHAPEID" val="xjbAYpv5D5oRPeK3nSIAvd"/>
</p:tagLst>
</file>

<file path=ppt/tags/tag143.xml><?xml version="1.0" encoding="utf-8"?>
<p:tagLst xmlns:a="http://schemas.openxmlformats.org/drawingml/2006/main" xmlns:r="http://schemas.openxmlformats.org/officeDocument/2006/relationships" xmlns:p="http://schemas.openxmlformats.org/presentationml/2006/main">
  <p:tag name="DVSHAPEID" val="vBaD2a8wo3R8cB5kzLyByg"/>
</p:tagLst>
</file>

<file path=ppt/tags/tag144.xml><?xml version="1.0" encoding="utf-8"?>
<p:tagLst xmlns:a="http://schemas.openxmlformats.org/drawingml/2006/main" xmlns:r="http://schemas.openxmlformats.org/officeDocument/2006/relationships" xmlns:p="http://schemas.openxmlformats.org/presentationml/2006/main">
  <p:tag name="DVSHAPEID" val="jTOwUfndFrA6z4pPaRIXXU"/>
</p:tagLst>
</file>

<file path=ppt/tags/tag145.xml><?xml version="1.0" encoding="utf-8"?>
<p:tagLst xmlns:a="http://schemas.openxmlformats.org/drawingml/2006/main" xmlns:r="http://schemas.openxmlformats.org/officeDocument/2006/relationships" xmlns:p="http://schemas.openxmlformats.org/presentationml/2006/main">
  <p:tag name="DVSHAPEID" val="DypOsN7Wuic7n8kr82zOee"/>
</p:tagLst>
</file>

<file path=ppt/tags/tag146.xml><?xml version="1.0" encoding="utf-8"?>
<p:tagLst xmlns:a="http://schemas.openxmlformats.org/drawingml/2006/main" xmlns:r="http://schemas.openxmlformats.org/officeDocument/2006/relationships" xmlns:p="http://schemas.openxmlformats.org/presentationml/2006/main">
  <p:tag name="DVSECTIONID" val="n5UHIRI6tCC8wCBrUyPyU7"/>
</p:tagLst>
</file>

<file path=ppt/tags/tag147.xml><?xml version="1.0" encoding="utf-8"?>
<p:tagLst xmlns:a="http://schemas.openxmlformats.org/drawingml/2006/main" xmlns:r="http://schemas.openxmlformats.org/officeDocument/2006/relationships" xmlns:p="http://schemas.openxmlformats.org/presentationml/2006/main">
  <p:tag name="DVSHAPEID" val="JQlLi9XlCdDSfJnqpGqpqa"/>
</p:tagLst>
</file>

<file path=ppt/tags/tag148.xml><?xml version="1.0" encoding="utf-8"?>
<p:tagLst xmlns:a="http://schemas.openxmlformats.org/drawingml/2006/main" xmlns:r="http://schemas.openxmlformats.org/officeDocument/2006/relationships" xmlns:p="http://schemas.openxmlformats.org/presentationml/2006/main">
  <p:tag name="DVSHAPEID" val="E31NaoPKEaUpgf65NA5JXh"/>
</p:tagLst>
</file>

<file path=ppt/tags/tag149.xml><?xml version="1.0" encoding="utf-8"?>
<p:tagLst xmlns:a="http://schemas.openxmlformats.org/drawingml/2006/main" xmlns:r="http://schemas.openxmlformats.org/officeDocument/2006/relationships" xmlns:p="http://schemas.openxmlformats.org/presentationml/2006/main">
  <p:tag name="DVSHAPEID" val="UsHgvJJGo9FpUlNECJ6KD1"/>
</p:tagLst>
</file>

<file path=ppt/tags/tag15.xml><?xml version="1.0" encoding="utf-8"?>
<p:tagLst xmlns:a="http://schemas.openxmlformats.org/drawingml/2006/main" xmlns:r="http://schemas.openxmlformats.org/officeDocument/2006/relationships" xmlns:p="http://schemas.openxmlformats.org/presentationml/2006/main">
  <p:tag name="DVSHAPEID" val="wRPc7ekLVI4Ta5MfmT3xi2"/>
</p:tagLst>
</file>

<file path=ppt/tags/tag150.xml><?xml version="1.0" encoding="utf-8"?>
<p:tagLst xmlns:a="http://schemas.openxmlformats.org/drawingml/2006/main" xmlns:r="http://schemas.openxmlformats.org/officeDocument/2006/relationships" xmlns:p="http://schemas.openxmlformats.org/presentationml/2006/main">
  <p:tag name="DVSHAPEID" val="dXS4k2fZIvgm9y6US60YMK"/>
</p:tagLst>
</file>

<file path=ppt/tags/tag151.xml><?xml version="1.0" encoding="utf-8"?>
<p:tagLst xmlns:a="http://schemas.openxmlformats.org/drawingml/2006/main" xmlns:r="http://schemas.openxmlformats.org/officeDocument/2006/relationships" xmlns:p="http://schemas.openxmlformats.org/presentationml/2006/main">
  <p:tag name="DVSECTIONID" val="U2toulGlmUVgUd34jQN3v4"/>
</p:tagLst>
</file>

<file path=ppt/tags/tag152.xml><?xml version="1.0" encoding="utf-8"?>
<p:tagLst xmlns:a="http://schemas.openxmlformats.org/drawingml/2006/main" xmlns:r="http://schemas.openxmlformats.org/officeDocument/2006/relationships" xmlns:p="http://schemas.openxmlformats.org/presentationml/2006/main">
  <p:tag name="DVSHAPEID" val="v3fmk2Dr2USSmHVmu5IKWv"/>
</p:tagLst>
</file>

<file path=ppt/tags/tag153.xml><?xml version="1.0" encoding="utf-8"?>
<p:tagLst xmlns:a="http://schemas.openxmlformats.org/drawingml/2006/main" xmlns:r="http://schemas.openxmlformats.org/officeDocument/2006/relationships" xmlns:p="http://schemas.openxmlformats.org/presentationml/2006/main">
  <p:tag name="DVSHAPEID" val="RLukRtMJSs4Z9ktkUEqWxv"/>
</p:tagLst>
</file>

<file path=ppt/tags/tag154.xml><?xml version="1.0" encoding="utf-8"?>
<p:tagLst xmlns:a="http://schemas.openxmlformats.org/drawingml/2006/main" xmlns:r="http://schemas.openxmlformats.org/officeDocument/2006/relationships" xmlns:p="http://schemas.openxmlformats.org/presentationml/2006/main">
  <p:tag name="DVSHAPEID" val="P4zYXG0Ig3uX37vN7xjDuA"/>
</p:tagLst>
</file>

<file path=ppt/tags/tag155.xml><?xml version="1.0" encoding="utf-8"?>
<p:tagLst xmlns:a="http://schemas.openxmlformats.org/drawingml/2006/main" xmlns:r="http://schemas.openxmlformats.org/officeDocument/2006/relationships" xmlns:p="http://schemas.openxmlformats.org/presentationml/2006/main">
  <p:tag name="DVSECTIONID" val="MkcpnhDx3keaLBa9mXJLar"/>
</p:tagLst>
</file>

<file path=ppt/tags/tag156.xml><?xml version="1.0" encoding="utf-8"?>
<p:tagLst xmlns:a="http://schemas.openxmlformats.org/drawingml/2006/main" xmlns:r="http://schemas.openxmlformats.org/officeDocument/2006/relationships" xmlns:p="http://schemas.openxmlformats.org/presentationml/2006/main">
  <p:tag name="DVSHAPEID" val="zHb42f1dVkpcCALZWZjyru"/>
</p:tagLst>
</file>

<file path=ppt/tags/tag157.xml><?xml version="1.0" encoding="utf-8"?>
<p:tagLst xmlns:a="http://schemas.openxmlformats.org/drawingml/2006/main" xmlns:r="http://schemas.openxmlformats.org/officeDocument/2006/relationships" xmlns:p="http://schemas.openxmlformats.org/presentationml/2006/main">
  <p:tag name="DVSHAPEID" val="PEPC8njC82X4luvIzqtsLF"/>
</p:tagLst>
</file>

<file path=ppt/tags/tag158.xml><?xml version="1.0" encoding="utf-8"?>
<p:tagLst xmlns:a="http://schemas.openxmlformats.org/drawingml/2006/main" xmlns:r="http://schemas.openxmlformats.org/officeDocument/2006/relationships" xmlns:p="http://schemas.openxmlformats.org/presentationml/2006/main">
  <p:tag name="DVSHAPEID" val="NvYcPcU2H1wGSUt3sm8WBl"/>
</p:tagLst>
</file>

<file path=ppt/tags/tag159.xml><?xml version="1.0" encoding="utf-8"?>
<p:tagLst xmlns:a="http://schemas.openxmlformats.org/drawingml/2006/main" xmlns:r="http://schemas.openxmlformats.org/officeDocument/2006/relationships" xmlns:p="http://schemas.openxmlformats.org/presentationml/2006/main">
  <p:tag name="DVSECTIONID" val="hwf8lhA427mBtHQ8CyVgv8"/>
</p:tagLst>
</file>

<file path=ppt/tags/tag16.xml><?xml version="1.0" encoding="utf-8"?>
<p:tagLst xmlns:a="http://schemas.openxmlformats.org/drawingml/2006/main" xmlns:r="http://schemas.openxmlformats.org/officeDocument/2006/relationships" xmlns:p="http://schemas.openxmlformats.org/presentationml/2006/main">
  <p:tag name="DVSHAPEID" val="5H9LAv2c1HpOPl9hGYk2AD"/>
</p:tagLst>
</file>

<file path=ppt/tags/tag160.xml><?xml version="1.0" encoding="utf-8"?>
<p:tagLst xmlns:a="http://schemas.openxmlformats.org/drawingml/2006/main" xmlns:r="http://schemas.openxmlformats.org/officeDocument/2006/relationships" xmlns:p="http://schemas.openxmlformats.org/presentationml/2006/main">
  <p:tag name="DVSHAPEID" val="jlnyLJr965wKZqVRC7N9zl"/>
</p:tagLst>
</file>

<file path=ppt/tags/tag161.xml><?xml version="1.0" encoding="utf-8"?>
<p:tagLst xmlns:a="http://schemas.openxmlformats.org/drawingml/2006/main" xmlns:r="http://schemas.openxmlformats.org/officeDocument/2006/relationships" xmlns:p="http://schemas.openxmlformats.org/presentationml/2006/main">
  <p:tag name="DVSHAPEID" val="burDHLwUmI7Fgs9rgBzNjO"/>
</p:tagLst>
</file>

<file path=ppt/tags/tag162.xml><?xml version="1.0" encoding="utf-8"?>
<p:tagLst xmlns:a="http://schemas.openxmlformats.org/drawingml/2006/main" xmlns:r="http://schemas.openxmlformats.org/officeDocument/2006/relationships" xmlns:p="http://schemas.openxmlformats.org/presentationml/2006/main">
  <p:tag name="DVSHAPEID" val="uGPgG81niV9XaS782GCbJN"/>
</p:tagLst>
</file>

<file path=ppt/tags/tag163.xml><?xml version="1.0" encoding="utf-8"?>
<p:tagLst xmlns:a="http://schemas.openxmlformats.org/drawingml/2006/main" xmlns:r="http://schemas.openxmlformats.org/officeDocument/2006/relationships" xmlns:p="http://schemas.openxmlformats.org/presentationml/2006/main">
  <p:tag name="DVSHAPEID" val="Dk9sIaQcAM2n0LNr4oSZpb"/>
</p:tagLst>
</file>

<file path=ppt/tags/tag164.xml><?xml version="1.0" encoding="utf-8"?>
<p:tagLst xmlns:a="http://schemas.openxmlformats.org/drawingml/2006/main" xmlns:r="http://schemas.openxmlformats.org/officeDocument/2006/relationships" xmlns:p="http://schemas.openxmlformats.org/presentationml/2006/main">
  <p:tag name="DVSHAPEID" val="fh5QjB01CYX9ZxG6WcMnYW"/>
</p:tagLst>
</file>

<file path=ppt/tags/tag165.xml><?xml version="1.0" encoding="utf-8"?>
<p:tagLst xmlns:a="http://schemas.openxmlformats.org/drawingml/2006/main" xmlns:r="http://schemas.openxmlformats.org/officeDocument/2006/relationships" xmlns:p="http://schemas.openxmlformats.org/presentationml/2006/main">
  <p:tag name="DVSECTIONID" val="UK78yxx2kzf8qa6uBWCZOW"/>
</p:tagLst>
</file>

<file path=ppt/tags/tag166.xml><?xml version="1.0" encoding="utf-8"?>
<p:tagLst xmlns:a="http://schemas.openxmlformats.org/drawingml/2006/main" xmlns:r="http://schemas.openxmlformats.org/officeDocument/2006/relationships" xmlns:p="http://schemas.openxmlformats.org/presentationml/2006/main">
  <p:tag name="DVSHAPEID" val="ZzEELGCHNpcnGNnSUz5lPd"/>
</p:tagLst>
</file>

<file path=ppt/tags/tag167.xml><?xml version="1.0" encoding="utf-8"?>
<p:tagLst xmlns:a="http://schemas.openxmlformats.org/drawingml/2006/main" xmlns:r="http://schemas.openxmlformats.org/officeDocument/2006/relationships" xmlns:p="http://schemas.openxmlformats.org/presentationml/2006/main">
  <p:tag name="DVSHAPEID" val="v7HaWEUwgqepLyVDCqg5eu"/>
</p:tagLst>
</file>

<file path=ppt/tags/tag168.xml><?xml version="1.0" encoding="utf-8"?>
<p:tagLst xmlns:a="http://schemas.openxmlformats.org/drawingml/2006/main" xmlns:r="http://schemas.openxmlformats.org/officeDocument/2006/relationships" xmlns:p="http://schemas.openxmlformats.org/presentationml/2006/main">
  <p:tag name="DVSHAPEID" val="12Mstoz0pXCM4wXBJYMh9L"/>
</p:tagLst>
</file>

<file path=ppt/tags/tag169.xml><?xml version="1.0" encoding="utf-8"?>
<p:tagLst xmlns:a="http://schemas.openxmlformats.org/drawingml/2006/main" xmlns:r="http://schemas.openxmlformats.org/officeDocument/2006/relationships" xmlns:p="http://schemas.openxmlformats.org/presentationml/2006/main">
  <p:tag name="DVSECTIONID" val="XcZ4sIhdk7l0YV3s9TaF2A"/>
</p:tagLst>
</file>

<file path=ppt/tags/tag17.xml><?xml version="1.0" encoding="utf-8"?>
<p:tagLst xmlns:a="http://schemas.openxmlformats.org/drawingml/2006/main" xmlns:r="http://schemas.openxmlformats.org/officeDocument/2006/relationships" xmlns:p="http://schemas.openxmlformats.org/presentationml/2006/main">
  <p:tag name="DVSHAPEID" val="5xjr9aZcmUHtM73lEPJJGn"/>
</p:tagLst>
</file>

<file path=ppt/tags/tag170.xml><?xml version="1.0" encoding="utf-8"?>
<p:tagLst xmlns:a="http://schemas.openxmlformats.org/drawingml/2006/main" xmlns:r="http://schemas.openxmlformats.org/officeDocument/2006/relationships" xmlns:p="http://schemas.openxmlformats.org/presentationml/2006/main">
  <p:tag name="DVSHAPEID" val="JJyKDH8hYNoOhJJgg6IjNj"/>
</p:tagLst>
</file>

<file path=ppt/tags/tag171.xml><?xml version="1.0" encoding="utf-8"?>
<p:tagLst xmlns:a="http://schemas.openxmlformats.org/drawingml/2006/main" xmlns:r="http://schemas.openxmlformats.org/officeDocument/2006/relationships" xmlns:p="http://schemas.openxmlformats.org/presentationml/2006/main">
  <p:tag name="DVSHAPEID" val="6iKn8BZ82qDQgcllUFgqOi"/>
</p:tagLst>
</file>

<file path=ppt/tags/tag172.xml><?xml version="1.0" encoding="utf-8"?>
<p:tagLst xmlns:a="http://schemas.openxmlformats.org/drawingml/2006/main" xmlns:r="http://schemas.openxmlformats.org/officeDocument/2006/relationships" xmlns:p="http://schemas.openxmlformats.org/presentationml/2006/main">
  <p:tag name="DVSHAPEID" val="qAn0OHyE3rVpDf0fzxiQLX"/>
</p:tagLst>
</file>

<file path=ppt/tags/tag173.xml><?xml version="1.0" encoding="utf-8"?>
<p:tagLst xmlns:a="http://schemas.openxmlformats.org/drawingml/2006/main" xmlns:r="http://schemas.openxmlformats.org/officeDocument/2006/relationships" xmlns:p="http://schemas.openxmlformats.org/presentationml/2006/main">
  <p:tag name="DVSHAPEID" val="aqsxVUc23nuNS9Z7Miznnc"/>
</p:tagLst>
</file>

<file path=ppt/tags/tag174.xml><?xml version="1.0" encoding="utf-8"?>
<p:tagLst xmlns:a="http://schemas.openxmlformats.org/drawingml/2006/main" xmlns:r="http://schemas.openxmlformats.org/officeDocument/2006/relationships" xmlns:p="http://schemas.openxmlformats.org/presentationml/2006/main">
  <p:tag name="DVSECTIONID" val="uIB0Qw1t9s4m4w9XhzUAwp"/>
</p:tagLst>
</file>

<file path=ppt/tags/tag175.xml><?xml version="1.0" encoding="utf-8"?>
<p:tagLst xmlns:a="http://schemas.openxmlformats.org/drawingml/2006/main" xmlns:r="http://schemas.openxmlformats.org/officeDocument/2006/relationships" xmlns:p="http://schemas.openxmlformats.org/presentationml/2006/main">
  <p:tag name="DVSHAPEID" val="mT2lp9LPmrZOUFkAxzGJSn"/>
</p:tagLst>
</file>

<file path=ppt/tags/tag176.xml><?xml version="1.0" encoding="utf-8"?>
<p:tagLst xmlns:a="http://schemas.openxmlformats.org/drawingml/2006/main" xmlns:r="http://schemas.openxmlformats.org/officeDocument/2006/relationships" xmlns:p="http://schemas.openxmlformats.org/presentationml/2006/main">
  <p:tag name="DVSHAPEID" val="3MxOPhJNzdnbnMLulidse1"/>
</p:tagLst>
</file>

<file path=ppt/tags/tag177.xml><?xml version="1.0" encoding="utf-8"?>
<p:tagLst xmlns:a="http://schemas.openxmlformats.org/drawingml/2006/main" xmlns:r="http://schemas.openxmlformats.org/officeDocument/2006/relationships" xmlns:p="http://schemas.openxmlformats.org/presentationml/2006/main">
  <p:tag name="DVSHAPEID" val="x8iy1sFNbjpAguUfeb969m"/>
</p:tagLst>
</file>

<file path=ppt/tags/tag178.xml><?xml version="1.0" encoding="utf-8"?>
<p:tagLst xmlns:a="http://schemas.openxmlformats.org/drawingml/2006/main" xmlns:r="http://schemas.openxmlformats.org/officeDocument/2006/relationships" xmlns:p="http://schemas.openxmlformats.org/presentationml/2006/main">
  <p:tag name="DVSHAPEID" val="ptMIlVPVtRt6bV2jisRgKM"/>
</p:tagLst>
</file>

<file path=ppt/tags/tag179.xml><?xml version="1.0" encoding="utf-8"?>
<p:tagLst xmlns:a="http://schemas.openxmlformats.org/drawingml/2006/main" xmlns:r="http://schemas.openxmlformats.org/officeDocument/2006/relationships" xmlns:p="http://schemas.openxmlformats.org/presentationml/2006/main">
  <p:tag name="DVSECTIONID" val="552QFEr3iqa0DFcmrzW0uY"/>
</p:tagLst>
</file>

<file path=ppt/tags/tag18.xml><?xml version="1.0" encoding="utf-8"?>
<p:tagLst xmlns:a="http://schemas.openxmlformats.org/drawingml/2006/main" xmlns:r="http://schemas.openxmlformats.org/officeDocument/2006/relationships" xmlns:p="http://schemas.openxmlformats.org/presentationml/2006/main">
  <p:tag name="DVSHAPEID" val="tmgq54d4dfrsCCs8mRcOkv"/>
</p:tagLst>
</file>

<file path=ppt/tags/tag180.xml><?xml version="1.0" encoding="utf-8"?>
<p:tagLst xmlns:a="http://schemas.openxmlformats.org/drawingml/2006/main" xmlns:r="http://schemas.openxmlformats.org/officeDocument/2006/relationships" xmlns:p="http://schemas.openxmlformats.org/presentationml/2006/main">
  <p:tag name="DVSHAPEID" val="ijIhkQY2siQ7nvoYNXiXOl"/>
</p:tagLst>
</file>

<file path=ppt/tags/tag181.xml><?xml version="1.0" encoding="utf-8"?>
<p:tagLst xmlns:a="http://schemas.openxmlformats.org/drawingml/2006/main" xmlns:r="http://schemas.openxmlformats.org/officeDocument/2006/relationships" xmlns:p="http://schemas.openxmlformats.org/presentationml/2006/main">
  <p:tag name="DVSHAPEID" val="BGtE3RVGoE5WZ7A4N11EPb"/>
</p:tagLst>
</file>

<file path=ppt/tags/tag182.xml><?xml version="1.0" encoding="utf-8"?>
<p:tagLst xmlns:a="http://schemas.openxmlformats.org/drawingml/2006/main" xmlns:r="http://schemas.openxmlformats.org/officeDocument/2006/relationships" xmlns:p="http://schemas.openxmlformats.org/presentationml/2006/main">
  <p:tag name="DVSHAPEID" val="lm1PmJGxIx4eZ0MpU8SNg8"/>
</p:tagLst>
</file>

<file path=ppt/tags/tag183.xml><?xml version="1.0" encoding="utf-8"?>
<p:tagLst xmlns:a="http://schemas.openxmlformats.org/drawingml/2006/main" xmlns:r="http://schemas.openxmlformats.org/officeDocument/2006/relationships" xmlns:p="http://schemas.openxmlformats.org/presentationml/2006/main">
  <p:tag name="DVSECTIONID" val="nM8klBYvoa2a6Ct2JWgIRU"/>
</p:tagLst>
</file>

<file path=ppt/tags/tag184.xml><?xml version="1.0" encoding="utf-8"?>
<p:tagLst xmlns:a="http://schemas.openxmlformats.org/drawingml/2006/main" xmlns:r="http://schemas.openxmlformats.org/officeDocument/2006/relationships" xmlns:p="http://schemas.openxmlformats.org/presentationml/2006/main">
  <p:tag name="DVSHAPEID" val="tw974fnpIGid1evTUC9h0u"/>
</p:tagLst>
</file>

<file path=ppt/tags/tag185.xml><?xml version="1.0" encoding="utf-8"?>
<p:tagLst xmlns:a="http://schemas.openxmlformats.org/drawingml/2006/main" xmlns:r="http://schemas.openxmlformats.org/officeDocument/2006/relationships" xmlns:p="http://schemas.openxmlformats.org/presentationml/2006/main">
  <p:tag name="DVSECTIONID" val="U2toulGlmUVgUd34jQN3v4"/>
</p:tagLst>
</file>

<file path=ppt/tags/tag186.xml><?xml version="1.0" encoding="utf-8"?>
<p:tagLst xmlns:a="http://schemas.openxmlformats.org/drawingml/2006/main" xmlns:r="http://schemas.openxmlformats.org/officeDocument/2006/relationships" xmlns:p="http://schemas.openxmlformats.org/presentationml/2006/main">
  <p:tag name="DVSHAPEID" val="v3fmk2Dr2USSmHVmu5IKWv"/>
</p:tagLst>
</file>

<file path=ppt/tags/tag187.xml><?xml version="1.0" encoding="utf-8"?>
<p:tagLst xmlns:a="http://schemas.openxmlformats.org/drawingml/2006/main" xmlns:r="http://schemas.openxmlformats.org/officeDocument/2006/relationships" xmlns:p="http://schemas.openxmlformats.org/presentationml/2006/main">
  <p:tag name="DVSHAPEID" val="RLukRtMJSs4Z9ktkUEqWxv"/>
</p:tagLst>
</file>

<file path=ppt/tags/tag188.xml><?xml version="1.0" encoding="utf-8"?>
<p:tagLst xmlns:a="http://schemas.openxmlformats.org/drawingml/2006/main" xmlns:r="http://schemas.openxmlformats.org/officeDocument/2006/relationships" xmlns:p="http://schemas.openxmlformats.org/presentationml/2006/main">
  <p:tag name="DVSHAPEID" val="P4zYXG0Ig3uX37vN7xjDuA"/>
</p:tagLst>
</file>

<file path=ppt/tags/tag189.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19.xml><?xml version="1.0" encoding="utf-8"?>
<p:tagLst xmlns:a="http://schemas.openxmlformats.org/drawingml/2006/main" xmlns:r="http://schemas.openxmlformats.org/officeDocument/2006/relationships" xmlns:p="http://schemas.openxmlformats.org/presentationml/2006/main">
  <p:tag name="DVSHAPEID" val="6lz2ekkvjRWH3WaI5VZhGs"/>
</p:tagLst>
</file>

<file path=ppt/tags/tag190.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191.xml><?xml version="1.0" encoding="utf-8"?>
<p:tagLst xmlns:a="http://schemas.openxmlformats.org/drawingml/2006/main" xmlns:r="http://schemas.openxmlformats.org/officeDocument/2006/relationships" xmlns:p="http://schemas.openxmlformats.org/presentationml/2006/main">
  <p:tag name="DVSHAPEID" val="HQIsbjsyI61ObfuaYdnZzm"/>
</p:tagLst>
</file>

<file path=ppt/tags/tag192.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193.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194.xml><?xml version="1.0" encoding="utf-8"?>
<p:tagLst xmlns:a="http://schemas.openxmlformats.org/drawingml/2006/main" xmlns:r="http://schemas.openxmlformats.org/officeDocument/2006/relationships" xmlns:p="http://schemas.openxmlformats.org/presentationml/2006/main">
  <p:tag name="DVSECTIONID" val="r5808pG4Uxceph1Wc5UATi"/>
</p:tagLst>
</file>

<file path=ppt/tags/tag195.xml><?xml version="1.0" encoding="utf-8"?>
<p:tagLst xmlns:a="http://schemas.openxmlformats.org/drawingml/2006/main" xmlns:r="http://schemas.openxmlformats.org/officeDocument/2006/relationships" xmlns:p="http://schemas.openxmlformats.org/presentationml/2006/main">
  <p:tag name="DVSHAPEID" val="JLnmnv9Sivsn2HA3jtu0bL"/>
</p:tagLst>
</file>

<file path=ppt/tags/tag196.xml><?xml version="1.0" encoding="utf-8"?>
<p:tagLst xmlns:a="http://schemas.openxmlformats.org/drawingml/2006/main" xmlns:r="http://schemas.openxmlformats.org/officeDocument/2006/relationships" xmlns:p="http://schemas.openxmlformats.org/presentationml/2006/main">
  <p:tag name="DVSHAPEID" val="d3dxQXkLraL9H7Nuw1kw18"/>
</p:tagLst>
</file>

<file path=ppt/tags/tag197.xml><?xml version="1.0" encoding="utf-8"?>
<p:tagLst xmlns:a="http://schemas.openxmlformats.org/drawingml/2006/main" xmlns:r="http://schemas.openxmlformats.org/officeDocument/2006/relationships" xmlns:p="http://schemas.openxmlformats.org/presentationml/2006/main">
  <p:tag name="DVSHAPEID" val="oILVA5WHdBFXxj8QEbyw4h"/>
</p:tagLst>
</file>

<file path=ppt/tags/tag198.xml><?xml version="1.0" encoding="utf-8"?>
<p:tagLst xmlns:a="http://schemas.openxmlformats.org/drawingml/2006/main" xmlns:r="http://schemas.openxmlformats.org/officeDocument/2006/relationships" xmlns:p="http://schemas.openxmlformats.org/presentationml/2006/main">
  <p:tag name="DVSHAPEID" val="CS0sgPXsFFK5FuMUnePJX9"/>
</p:tagLst>
</file>

<file path=ppt/tags/tag199.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2.xml><?xml version="1.0" encoding="utf-8"?>
<p:tagLst xmlns:a="http://schemas.openxmlformats.org/drawingml/2006/main" xmlns:r="http://schemas.openxmlformats.org/officeDocument/2006/relationships" xmlns:p="http://schemas.openxmlformats.org/presentationml/2006/main">
  <p:tag name="DVSHAPEID" val="fsQu3q6dtODXqm5bJ2RK4y"/>
</p:tagLst>
</file>

<file path=ppt/tags/tag20.xml><?xml version="1.0" encoding="utf-8"?>
<p:tagLst xmlns:a="http://schemas.openxmlformats.org/drawingml/2006/main" xmlns:r="http://schemas.openxmlformats.org/officeDocument/2006/relationships" xmlns:p="http://schemas.openxmlformats.org/presentationml/2006/main">
  <p:tag name="DVSHAPEID" val="1kurSvtSwR2YfVR2PSKIWz"/>
</p:tagLst>
</file>

<file path=ppt/tags/tag200.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201.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202.xml><?xml version="1.0" encoding="utf-8"?>
<p:tagLst xmlns:a="http://schemas.openxmlformats.org/drawingml/2006/main" xmlns:r="http://schemas.openxmlformats.org/officeDocument/2006/relationships" xmlns:p="http://schemas.openxmlformats.org/presentationml/2006/main">
  <p:tag name="DVSECTIONID" val="H0xglFMGVokveVf2mmL1Cq"/>
</p:tagLst>
</file>

<file path=ppt/tags/tag203.xml><?xml version="1.0" encoding="utf-8"?>
<p:tagLst xmlns:a="http://schemas.openxmlformats.org/drawingml/2006/main" xmlns:r="http://schemas.openxmlformats.org/officeDocument/2006/relationships" xmlns:p="http://schemas.openxmlformats.org/presentationml/2006/main">
  <p:tag name="DVSHAPEID" val="bFOJE6f02nmsWO6g4MOLFI"/>
</p:tagLst>
</file>

<file path=ppt/tags/tag204.xml><?xml version="1.0" encoding="utf-8"?>
<p:tagLst xmlns:a="http://schemas.openxmlformats.org/drawingml/2006/main" xmlns:r="http://schemas.openxmlformats.org/officeDocument/2006/relationships" xmlns:p="http://schemas.openxmlformats.org/presentationml/2006/main">
  <p:tag name="DVSHAPEID" val="Rr6NCANs8ViRls95toTrPo"/>
</p:tagLst>
</file>

<file path=ppt/tags/tag205.xml><?xml version="1.0" encoding="utf-8"?>
<p:tagLst xmlns:a="http://schemas.openxmlformats.org/drawingml/2006/main" xmlns:r="http://schemas.openxmlformats.org/officeDocument/2006/relationships" xmlns:p="http://schemas.openxmlformats.org/presentationml/2006/main">
  <p:tag name="DVSECTIONID" val="MkcpnhDx3keaLBa9mXJLar"/>
</p:tagLst>
</file>

<file path=ppt/tags/tag206.xml><?xml version="1.0" encoding="utf-8"?>
<p:tagLst xmlns:a="http://schemas.openxmlformats.org/drawingml/2006/main" xmlns:r="http://schemas.openxmlformats.org/officeDocument/2006/relationships" xmlns:p="http://schemas.openxmlformats.org/presentationml/2006/main">
  <p:tag name="DVSHAPEID" val="zHb42f1dVkpcCALZWZjyru"/>
</p:tagLst>
</file>

<file path=ppt/tags/tag207.xml><?xml version="1.0" encoding="utf-8"?>
<p:tagLst xmlns:a="http://schemas.openxmlformats.org/drawingml/2006/main" xmlns:r="http://schemas.openxmlformats.org/officeDocument/2006/relationships" xmlns:p="http://schemas.openxmlformats.org/presentationml/2006/main">
  <p:tag name="DVSHAPEID" val="PEPC8njC82X4luvIzqtsLF"/>
</p:tagLst>
</file>

<file path=ppt/tags/tag208.xml><?xml version="1.0" encoding="utf-8"?>
<p:tagLst xmlns:a="http://schemas.openxmlformats.org/drawingml/2006/main" xmlns:r="http://schemas.openxmlformats.org/officeDocument/2006/relationships" xmlns:p="http://schemas.openxmlformats.org/presentationml/2006/main">
  <p:tag name="DVSHAPEID" val="NvYcPcU2H1wGSUt3sm8WBl"/>
</p:tagLst>
</file>

<file path=ppt/tags/tag209.xml><?xml version="1.0" encoding="utf-8"?>
<p:tagLst xmlns:a="http://schemas.openxmlformats.org/drawingml/2006/main" xmlns:r="http://schemas.openxmlformats.org/officeDocument/2006/relationships" xmlns:p="http://schemas.openxmlformats.org/presentationml/2006/main">
  <p:tag name="DVSHAPEID" val="gcbeeqRLwtuAoidMcZpDJT"/>
</p:tagLst>
</file>

<file path=ppt/tags/tag21.xml><?xml version="1.0" encoding="utf-8"?>
<p:tagLst xmlns:a="http://schemas.openxmlformats.org/drawingml/2006/main" xmlns:r="http://schemas.openxmlformats.org/officeDocument/2006/relationships" xmlns:p="http://schemas.openxmlformats.org/presentationml/2006/main">
  <p:tag name="DVSHAPEID" val="vUzvXDMhP3OEjfyNsO2ql5"/>
</p:tagLst>
</file>

<file path=ppt/tags/tag210.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211.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212.xml><?xml version="1.0" encoding="utf-8"?>
<p:tagLst xmlns:a="http://schemas.openxmlformats.org/drawingml/2006/main" xmlns:r="http://schemas.openxmlformats.org/officeDocument/2006/relationships" xmlns:p="http://schemas.openxmlformats.org/presentationml/2006/main">
  <p:tag name="DVSHAPEID" val="PigSGkyvBOgqbOaqGhUyGo"/>
</p:tagLst>
</file>

<file path=ppt/tags/tag213.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214.xml><?xml version="1.0" encoding="utf-8"?>
<p:tagLst xmlns:a="http://schemas.openxmlformats.org/drawingml/2006/main" xmlns:r="http://schemas.openxmlformats.org/officeDocument/2006/relationships" xmlns:p="http://schemas.openxmlformats.org/presentationml/2006/main">
  <p:tag name="DVSECTIONID" val="uIB0Qw1t9s4m4w9XhzUAwp"/>
</p:tagLst>
</file>

<file path=ppt/tags/tag215.xml><?xml version="1.0" encoding="utf-8"?>
<p:tagLst xmlns:a="http://schemas.openxmlformats.org/drawingml/2006/main" xmlns:r="http://schemas.openxmlformats.org/officeDocument/2006/relationships" xmlns:p="http://schemas.openxmlformats.org/presentationml/2006/main">
  <p:tag name="DVSHAPEID" val="mT2lp9LPmrZOUFkAxzGJSn"/>
</p:tagLst>
</file>

<file path=ppt/tags/tag216.xml><?xml version="1.0" encoding="utf-8"?>
<p:tagLst xmlns:a="http://schemas.openxmlformats.org/drawingml/2006/main" xmlns:r="http://schemas.openxmlformats.org/officeDocument/2006/relationships" xmlns:p="http://schemas.openxmlformats.org/presentationml/2006/main">
  <p:tag name="DVSHAPEID" val="3MxOPhJNzdnbnMLulidse1"/>
</p:tagLst>
</file>

<file path=ppt/tags/tag217.xml><?xml version="1.0" encoding="utf-8"?>
<p:tagLst xmlns:a="http://schemas.openxmlformats.org/drawingml/2006/main" xmlns:r="http://schemas.openxmlformats.org/officeDocument/2006/relationships" xmlns:p="http://schemas.openxmlformats.org/presentationml/2006/main">
  <p:tag name="DVSHAPEID" val="x8iy1sFNbjpAguUfeb969m"/>
</p:tagLst>
</file>

<file path=ppt/tags/tag218.xml><?xml version="1.0" encoding="utf-8"?>
<p:tagLst xmlns:a="http://schemas.openxmlformats.org/drawingml/2006/main" xmlns:r="http://schemas.openxmlformats.org/officeDocument/2006/relationships" xmlns:p="http://schemas.openxmlformats.org/presentationml/2006/main">
  <p:tag name="DVSHAPEID" val="B0QsAJZasDD2fpwhgh8L23"/>
</p:tagLst>
</file>

<file path=ppt/tags/tag219.xml><?xml version="1.0" encoding="utf-8"?>
<p:tagLst xmlns:a="http://schemas.openxmlformats.org/drawingml/2006/main" xmlns:r="http://schemas.openxmlformats.org/officeDocument/2006/relationships" xmlns:p="http://schemas.openxmlformats.org/presentationml/2006/main">
  <p:tag name="DVSHAPEID" val="wquoQ55uBl78BsDKB0ZSXp"/>
</p:tagLst>
</file>

<file path=ppt/tags/tag22.xml><?xml version="1.0" encoding="utf-8"?>
<p:tagLst xmlns:a="http://schemas.openxmlformats.org/drawingml/2006/main" xmlns:r="http://schemas.openxmlformats.org/officeDocument/2006/relationships" xmlns:p="http://schemas.openxmlformats.org/presentationml/2006/main">
  <p:tag name="DVSHAPEID" val="F4GfQ257xYvsOzRmxP6e2Z"/>
</p:tagLst>
</file>

<file path=ppt/tags/tag220.xml><?xml version="1.0" encoding="utf-8"?>
<p:tagLst xmlns:a="http://schemas.openxmlformats.org/drawingml/2006/main" xmlns:r="http://schemas.openxmlformats.org/officeDocument/2006/relationships" xmlns:p="http://schemas.openxmlformats.org/presentationml/2006/main">
  <p:tag name="DVSHAPEID" val="wquoQ55uBl78BsDKB0ZSXp"/>
</p:tagLst>
</file>

<file path=ppt/tags/tag221.xml><?xml version="1.0" encoding="utf-8"?>
<p:tagLst xmlns:a="http://schemas.openxmlformats.org/drawingml/2006/main" xmlns:r="http://schemas.openxmlformats.org/officeDocument/2006/relationships" xmlns:p="http://schemas.openxmlformats.org/presentationml/2006/main">
  <p:tag name="DVSECTIONID" val="uIB0Qw1t9s4m4w9XhzUAwp"/>
</p:tagLst>
</file>

<file path=ppt/tags/tag222.xml><?xml version="1.0" encoding="utf-8"?>
<p:tagLst xmlns:a="http://schemas.openxmlformats.org/drawingml/2006/main" xmlns:r="http://schemas.openxmlformats.org/officeDocument/2006/relationships" xmlns:p="http://schemas.openxmlformats.org/presentationml/2006/main">
  <p:tag name="DVSHAPEID" val="mT2lp9LPmrZOUFkAxzGJSn"/>
</p:tagLst>
</file>

<file path=ppt/tags/tag223.xml><?xml version="1.0" encoding="utf-8"?>
<p:tagLst xmlns:a="http://schemas.openxmlformats.org/drawingml/2006/main" xmlns:r="http://schemas.openxmlformats.org/officeDocument/2006/relationships" xmlns:p="http://schemas.openxmlformats.org/presentationml/2006/main">
  <p:tag name="DVSHAPEID" val="3MxOPhJNzdnbnMLulidse1"/>
</p:tagLst>
</file>

<file path=ppt/tags/tag224.xml><?xml version="1.0" encoding="utf-8"?>
<p:tagLst xmlns:a="http://schemas.openxmlformats.org/drawingml/2006/main" xmlns:r="http://schemas.openxmlformats.org/officeDocument/2006/relationships" xmlns:p="http://schemas.openxmlformats.org/presentationml/2006/main">
  <p:tag name="DVSHAPEID" val="x8iy1sFNbjpAguUfeb969m"/>
</p:tagLst>
</file>

<file path=ppt/tags/tag225.xml><?xml version="1.0" encoding="utf-8"?>
<p:tagLst xmlns:a="http://schemas.openxmlformats.org/drawingml/2006/main" xmlns:r="http://schemas.openxmlformats.org/officeDocument/2006/relationships" xmlns:p="http://schemas.openxmlformats.org/presentationml/2006/main">
  <p:tag name="DVSHAPEID" val="czLYchnhp16FDat1qfNl6M"/>
</p:tagLst>
</file>

<file path=ppt/tags/tag226.xml><?xml version="1.0" encoding="utf-8"?>
<p:tagLst xmlns:a="http://schemas.openxmlformats.org/drawingml/2006/main" xmlns:r="http://schemas.openxmlformats.org/officeDocument/2006/relationships" xmlns:p="http://schemas.openxmlformats.org/presentationml/2006/main">
  <p:tag name="DVSHAPEID" val="69JOmy3O071Z7hljR3yIXq"/>
</p:tagLst>
</file>

<file path=ppt/tags/tag227.xml><?xml version="1.0" encoding="utf-8"?>
<p:tagLst xmlns:a="http://schemas.openxmlformats.org/drawingml/2006/main" xmlns:r="http://schemas.openxmlformats.org/officeDocument/2006/relationships" xmlns:p="http://schemas.openxmlformats.org/presentationml/2006/main">
  <p:tag name="DVSHAPEID" val="QHv7mlMDGCQbf17Fb9Lgqq"/>
</p:tagLst>
</file>

<file path=ppt/tags/tag228.xml><?xml version="1.0" encoding="utf-8"?>
<p:tagLst xmlns:a="http://schemas.openxmlformats.org/drawingml/2006/main" xmlns:r="http://schemas.openxmlformats.org/officeDocument/2006/relationships" xmlns:p="http://schemas.openxmlformats.org/presentationml/2006/main">
  <p:tag name="DVSHAPEID" val="i1aHyz6rwPtluTCaXmW1FV"/>
</p:tagLst>
</file>

<file path=ppt/tags/tag229.xml><?xml version="1.0" encoding="utf-8"?>
<p:tagLst xmlns:a="http://schemas.openxmlformats.org/drawingml/2006/main" xmlns:r="http://schemas.openxmlformats.org/officeDocument/2006/relationships" xmlns:p="http://schemas.openxmlformats.org/presentationml/2006/main">
  <p:tag name="DVSHAPEID" val="1m8CBPaSIMJ4Lopo2ji5Ly"/>
</p:tagLst>
</file>

<file path=ppt/tags/tag23.xml><?xml version="1.0" encoding="utf-8"?>
<p:tagLst xmlns:a="http://schemas.openxmlformats.org/drawingml/2006/main" xmlns:r="http://schemas.openxmlformats.org/officeDocument/2006/relationships" xmlns:p="http://schemas.openxmlformats.org/presentationml/2006/main">
  <p:tag name="DVSHAPEID" val="9BBCu2qWGveqfuOIMJcIvQ"/>
</p:tagLst>
</file>

<file path=ppt/tags/tag230.xml><?xml version="1.0" encoding="utf-8"?>
<p:tagLst xmlns:a="http://schemas.openxmlformats.org/drawingml/2006/main" xmlns:r="http://schemas.openxmlformats.org/officeDocument/2006/relationships" xmlns:p="http://schemas.openxmlformats.org/presentationml/2006/main">
  <p:tag name="DVSECTIONID" val="SOs4aDWehfvVNwIWqlzojW"/>
</p:tagLst>
</file>

<file path=ppt/tags/tag231.xml><?xml version="1.0" encoding="utf-8"?>
<p:tagLst xmlns:a="http://schemas.openxmlformats.org/drawingml/2006/main" xmlns:r="http://schemas.openxmlformats.org/officeDocument/2006/relationships" xmlns:p="http://schemas.openxmlformats.org/presentationml/2006/main">
  <p:tag name="DVSHAPEID" val="RWfbcAPRaEJ7Zk3C2e5uMG"/>
</p:tagLst>
</file>

<file path=ppt/tags/tag232.xml><?xml version="1.0" encoding="utf-8"?>
<p:tagLst xmlns:a="http://schemas.openxmlformats.org/drawingml/2006/main" xmlns:r="http://schemas.openxmlformats.org/officeDocument/2006/relationships" xmlns:p="http://schemas.openxmlformats.org/presentationml/2006/main">
  <p:tag name="DVSHAPEID" val="qzoQFTLJunFgeb9mhbbR8x"/>
</p:tagLst>
</file>

<file path=ppt/tags/tag233.xml><?xml version="1.0" encoding="utf-8"?>
<p:tagLst xmlns:a="http://schemas.openxmlformats.org/drawingml/2006/main" xmlns:r="http://schemas.openxmlformats.org/officeDocument/2006/relationships" xmlns:p="http://schemas.openxmlformats.org/presentationml/2006/main">
  <p:tag name="DVSHAPEID" val="sgRa0XytRbuTFyjAkBrxCw"/>
</p:tagLst>
</file>

<file path=ppt/tags/tag234.xml><?xml version="1.0" encoding="utf-8"?>
<p:tagLst xmlns:a="http://schemas.openxmlformats.org/drawingml/2006/main" xmlns:r="http://schemas.openxmlformats.org/officeDocument/2006/relationships" xmlns:p="http://schemas.openxmlformats.org/presentationml/2006/main">
  <p:tag name="DVSHAPEID" val="R312Xy7tPPtBDQtGbUAXS2"/>
</p:tagLst>
</file>

<file path=ppt/tags/tag235.xml><?xml version="1.0" encoding="utf-8"?>
<p:tagLst xmlns:a="http://schemas.openxmlformats.org/drawingml/2006/main" xmlns:r="http://schemas.openxmlformats.org/officeDocument/2006/relationships" xmlns:p="http://schemas.openxmlformats.org/presentationml/2006/main">
  <p:tag name="DVSECTIONID" val="SOs4aDWehfvVNwIWqlzojW"/>
</p:tagLst>
</file>

<file path=ppt/tags/tag236.xml><?xml version="1.0" encoding="utf-8"?>
<p:tagLst xmlns:a="http://schemas.openxmlformats.org/drawingml/2006/main" xmlns:r="http://schemas.openxmlformats.org/officeDocument/2006/relationships" xmlns:p="http://schemas.openxmlformats.org/presentationml/2006/main">
  <p:tag name="DVSHAPEID" val="sgRa0XytRbuTFyjAkBrxCw"/>
</p:tagLst>
</file>

<file path=ppt/tags/tag237.xml><?xml version="1.0" encoding="utf-8"?>
<p:tagLst xmlns:a="http://schemas.openxmlformats.org/drawingml/2006/main" xmlns:r="http://schemas.openxmlformats.org/officeDocument/2006/relationships" xmlns:p="http://schemas.openxmlformats.org/presentationml/2006/main">
  <p:tag name="DVSECTIONID" val="MkcpnhDx3keaLBa9mXJLar"/>
</p:tagLst>
</file>

<file path=ppt/tags/tag238.xml><?xml version="1.0" encoding="utf-8"?>
<p:tagLst xmlns:a="http://schemas.openxmlformats.org/drawingml/2006/main" xmlns:r="http://schemas.openxmlformats.org/officeDocument/2006/relationships" xmlns:p="http://schemas.openxmlformats.org/presentationml/2006/main">
  <p:tag name="DVSHAPEID" val="zHb42f1dVkpcCALZWZjyru"/>
</p:tagLst>
</file>

<file path=ppt/tags/tag239.xml><?xml version="1.0" encoding="utf-8"?>
<p:tagLst xmlns:a="http://schemas.openxmlformats.org/drawingml/2006/main" xmlns:r="http://schemas.openxmlformats.org/officeDocument/2006/relationships" xmlns:p="http://schemas.openxmlformats.org/presentationml/2006/main">
  <p:tag name="DVSHAPEID" val="mHzjFBJsyJo6Cz9J4gRqYF"/>
</p:tagLst>
</file>

<file path=ppt/tags/tag24.xml><?xml version="1.0" encoding="utf-8"?>
<p:tagLst xmlns:a="http://schemas.openxmlformats.org/drawingml/2006/main" xmlns:r="http://schemas.openxmlformats.org/officeDocument/2006/relationships" xmlns:p="http://schemas.openxmlformats.org/presentationml/2006/main">
  <p:tag name="DVSHAPEID" val="8RqYV5gck72FV5Dex3HBi0"/>
</p:tagLst>
</file>

<file path=ppt/tags/tag240.xml><?xml version="1.0" encoding="utf-8"?>
<p:tagLst xmlns:a="http://schemas.openxmlformats.org/drawingml/2006/main" xmlns:r="http://schemas.openxmlformats.org/officeDocument/2006/relationships" xmlns:p="http://schemas.openxmlformats.org/presentationml/2006/main">
  <p:tag name="DVSHAPEID" val="PEPC8njC82X4luvIzqtsLF"/>
</p:tagLst>
</file>

<file path=ppt/tags/tag241.xml><?xml version="1.0" encoding="utf-8"?>
<p:tagLst xmlns:a="http://schemas.openxmlformats.org/drawingml/2006/main" xmlns:r="http://schemas.openxmlformats.org/officeDocument/2006/relationships" xmlns:p="http://schemas.openxmlformats.org/presentationml/2006/main">
  <p:tag name="DVSHAPEID" val="NvYcPcU2H1wGSUt3sm8WBl"/>
</p:tagLst>
</file>

<file path=ppt/tags/tag242.xml><?xml version="1.0" encoding="utf-8"?>
<p:tagLst xmlns:a="http://schemas.openxmlformats.org/drawingml/2006/main" xmlns:r="http://schemas.openxmlformats.org/officeDocument/2006/relationships" xmlns:p="http://schemas.openxmlformats.org/presentationml/2006/main">
  <p:tag name="DVSECTIONID" val="SOs4aDWehfvVNwIWqlzojW"/>
</p:tagLst>
</file>

<file path=ppt/tags/tag243.xml><?xml version="1.0" encoding="utf-8"?>
<p:tagLst xmlns:a="http://schemas.openxmlformats.org/drawingml/2006/main" xmlns:r="http://schemas.openxmlformats.org/officeDocument/2006/relationships" xmlns:p="http://schemas.openxmlformats.org/presentationml/2006/main">
  <p:tag name="DVSHAPEID" val="qzoQFTLJunFgeb9mhbbR8x"/>
</p:tagLst>
</file>

<file path=ppt/tags/tag244.xml><?xml version="1.0" encoding="utf-8"?>
<p:tagLst xmlns:a="http://schemas.openxmlformats.org/drawingml/2006/main" xmlns:r="http://schemas.openxmlformats.org/officeDocument/2006/relationships" xmlns:p="http://schemas.openxmlformats.org/presentationml/2006/main">
  <p:tag name="DVSECTIONID" val="U2toulGlmUVgUd34jQN3v4"/>
</p:tagLst>
</file>

<file path=ppt/tags/tag245.xml><?xml version="1.0" encoding="utf-8"?>
<p:tagLst xmlns:a="http://schemas.openxmlformats.org/drawingml/2006/main" xmlns:r="http://schemas.openxmlformats.org/officeDocument/2006/relationships" xmlns:p="http://schemas.openxmlformats.org/presentationml/2006/main">
  <p:tag name="DVSHAPEID" val="TUT08Y15nn3h7WoN40tS1V"/>
</p:tagLst>
</file>

<file path=ppt/tags/tag246.xml><?xml version="1.0" encoding="utf-8"?>
<p:tagLst xmlns:a="http://schemas.openxmlformats.org/drawingml/2006/main" xmlns:r="http://schemas.openxmlformats.org/officeDocument/2006/relationships" xmlns:p="http://schemas.openxmlformats.org/presentationml/2006/main">
  <p:tag name="DVSHAPEID" val="RLukRtMJSs4Z9ktkUEqWxv"/>
</p:tagLst>
</file>

<file path=ppt/tags/tag247.xml><?xml version="1.0" encoding="utf-8"?>
<p:tagLst xmlns:a="http://schemas.openxmlformats.org/drawingml/2006/main" xmlns:r="http://schemas.openxmlformats.org/officeDocument/2006/relationships" xmlns:p="http://schemas.openxmlformats.org/presentationml/2006/main">
  <p:tag name="DVSHAPEID" val="P4zYXG0Ig3uX37vN7xjDuA"/>
</p:tagLst>
</file>

<file path=ppt/tags/tag248.xml><?xml version="1.0" encoding="utf-8"?>
<p:tagLst xmlns:a="http://schemas.openxmlformats.org/drawingml/2006/main" xmlns:r="http://schemas.openxmlformats.org/officeDocument/2006/relationships" xmlns:p="http://schemas.openxmlformats.org/presentationml/2006/main">
  <p:tag name="DVSECTIONID" val="WV48WqGVgp3D4x5RdbQXGy"/>
</p:tagLst>
</file>

<file path=ppt/tags/tag249.xml><?xml version="1.0" encoding="utf-8"?>
<p:tagLst xmlns:a="http://schemas.openxmlformats.org/drawingml/2006/main" xmlns:r="http://schemas.openxmlformats.org/officeDocument/2006/relationships" xmlns:p="http://schemas.openxmlformats.org/presentationml/2006/main">
  <p:tag name="DVSHAPEID" val="UnX6DOeaE83RDiOdGv94ty"/>
</p:tagLst>
</file>

<file path=ppt/tags/tag25.xml><?xml version="1.0" encoding="utf-8"?>
<p:tagLst xmlns:a="http://schemas.openxmlformats.org/drawingml/2006/main" xmlns:r="http://schemas.openxmlformats.org/officeDocument/2006/relationships" xmlns:p="http://schemas.openxmlformats.org/presentationml/2006/main">
  <p:tag name="DVSHAPEID" val="doknxP3m2ktjtKcw6kFtb7"/>
</p:tagLst>
</file>

<file path=ppt/tags/tag250.xml><?xml version="1.0" encoding="utf-8"?>
<p:tagLst xmlns:a="http://schemas.openxmlformats.org/drawingml/2006/main" xmlns:r="http://schemas.openxmlformats.org/officeDocument/2006/relationships" xmlns:p="http://schemas.openxmlformats.org/presentationml/2006/main">
  <p:tag name="DVSHAPEID" val="XXnnxS8a0RVaRaIGeI191J"/>
</p:tagLst>
</file>

<file path=ppt/tags/tag251.xml><?xml version="1.0" encoding="utf-8"?>
<p:tagLst xmlns:a="http://schemas.openxmlformats.org/drawingml/2006/main" xmlns:r="http://schemas.openxmlformats.org/officeDocument/2006/relationships" xmlns:p="http://schemas.openxmlformats.org/presentationml/2006/main">
  <p:tag name="DVSHAPEID" val="WJdNPxL67O2mqZJfhm2u8b"/>
</p:tagLst>
</file>

<file path=ppt/tags/tag252.xml><?xml version="1.0" encoding="utf-8"?>
<p:tagLst xmlns:a="http://schemas.openxmlformats.org/drawingml/2006/main" xmlns:r="http://schemas.openxmlformats.org/officeDocument/2006/relationships" xmlns:p="http://schemas.openxmlformats.org/presentationml/2006/main">
  <p:tag name="DVSHAPEID" val="WtqDuZhr3kwe1DaJ3ApTK7"/>
</p:tagLst>
</file>

<file path=ppt/tags/tag253.xml><?xml version="1.0" encoding="utf-8"?>
<p:tagLst xmlns:a="http://schemas.openxmlformats.org/drawingml/2006/main" xmlns:r="http://schemas.openxmlformats.org/officeDocument/2006/relationships" xmlns:p="http://schemas.openxmlformats.org/presentationml/2006/main">
  <p:tag name="DVSECTIONID" val="aW6u0m2sALEnaKufH4JLDM"/>
</p:tagLst>
</file>

<file path=ppt/tags/tag254.xml><?xml version="1.0" encoding="utf-8"?>
<p:tagLst xmlns:a="http://schemas.openxmlformats.org/drawingml/2006/main" xmlns:r="http://schemas.openxmlformats.org/officeDocument/2006/relationships" xmlns:p="http://schemas.openxmlformats.org/presentationml/2006/main">
  <p:tag name="DVSHAPEID" val="vGcTQZBR6IUXfjWdO07RRK"/>
</p:tagLst>
</file>

<file path=ppt/tags/tag255.xml><?xml version="1.0" encoding="utf-8"?>
<p:tagLst xmlns:a="http://schemas.openxmlformats.org/drawingml/2006/main" xmlns:r="http://schemas.openxmlformats.org/officeDocument/2006/relationships" xmlns:p="http://schemas.openxmlformats.org/presentationml/2006/main">
  <p:tag name="DVSHAPEID" val="yKf6vyXBPWPr129yO0DL5t"/>
</p:tagLst>
</file>

<file path=ppt/tags/tag26.xml><?xml version="1.0" encoding="utf-8"?>
<p:tagLst xmlns:a="http://schemas.openxmlformats.org/drawingml/2006/main" xmlns:r="http://schemas.openxmlformats.org/officeDocument/2006/relationships" xmlns:p="http://schemas.openxmlformats.org/presentationml/2006/main">
  <p:tag name="DVSHAPEID" val="nzyJ4yb90Ux7D1Dyxr9Y4I"/>
</p:tagLst>
</file>

<file path=ppt/tags/tag27.xml><?xml version="1.0" encoding="utf-8"?>
<p:tagLst xmlns:a="http://schemas.openxmlformats.org/drawingml/2006/main" xmlns:r="http://schemas.openxmlformats.org/officeDocument/2006/relationships" xmlns:p="http://schemas.openxmlformats.org/presentationml/2006/main">
  <p:tag name="DVSHAPEID" val="cCBT11WmVOP61LOOLuaTjy"/>
</p:tagLst>
</file>

<file path=ppt/tags/tag28.xml><?xml version="1.0" encoding="utf-8"?>
<p:tagLst xmlns:a="http://schemas.openxmlformats.org/drawingml/2006/main" xmlns:r="http://schemas.openxmlformats.org/officeDocument/2006/relationships" xmlns:p="http://schemas.openxmlformats.org/presentationml/2006/main">
  <p:tag name="DVSHAPEID" val="Ll6aSyNekd2EmW7awacEYI"/>
</p:tagLst>
</file>

<file path=ppt/tags/tag29.xml><?xml version="1.0" encoding="utf-8"?>
<p:tagLst xmlns:a="http://schemas.openxmlformats.org/drawingml/2006/main" xmlns:r="http://schemas.openxmlformats.org/officeDocument/2006/relationships" xmlns:p="http://schemas.openxmlformats.org/presentationml/2006/main">
  <p:tag name="DVSHAPEID" val="iw0RJIGENbpDQgNR8oyHuC"/>
</p:tagLst>
</file>

<file path=ppt/tags/tag3.xml><?xml version="1.0" encoding="utf-8"?>
<p:tagLst xmlns:a="http://schemas.openxmlformats.org/drawingml/2006/main" xmlns:r="http://schemas.openxmlformats.org/officeDocument/2006/relationships" xmlns:p="http://schemas.openxmlformats.org/presentationml/2006/main">
  <p:tag name="DVSHAPEID" val="dwqyXd8KwYjWPdHHMabouF"/>
</p:tagLst>
</file>

<file path=ppt/tags/tag30.xml><?xml version="1.0" encoding="utf-8"?>
<p:tagLst xmlns:a="http://schemas.openxmlformats.org/drawingml/2006/main" xmlns:r="http://schemas.openxmlformats.org/officeDocument/2006/relationships" xmlns:p="http://schemas.openxmlformats.org/presentationml/2006/main">
  <p:tag name="DVSHAPEID" val="4moSGAY0GEz22za0P5yGpQ"/>
</p:tagLst>
</file>

<file path=ppt/tags/tag31.xml><?xml version="1.0" encoding="utf-8"?>
<p:tagLst xmlns:a="http://schemas.openxmlformats.org/drawingml/2006/main" xmlns:r="http://schemas.openxmlformats.org/officeDocument/2006/relationships" xmlns:p="http://schemas.openxmlformats.org/presentationml/2006/main">
  <p:tag name="DVSHAPEID" val="fJ5RnF1N6heGsDtQ25FNvL"/>
</p:tagLst>
</file>

<file path=ppt/tags/tag32.xml><?xml version="1.0" encoding="utf-8"?>
<p:tagLst xmlns:a="http://schemas.openxmlformats.org/drawingml/2006/main" xmlns:r="http://schemas.openxmlformats.org/officeDocument/2006/relationships" xmlns:p="http://schemas.openxmlformats.org/presentationml/2006/main">
  <p:tag name="DVSHAPEID" val="3OddG7zt9Oce7FMPcjYSxi"/>
</p:tagLst>
</file>

<file path=ppt/tags/tag33.xml><?xml version="1.0" encoding="utf-8"?>
<p:tagLst xmlns:a="http://schemas.openxmlformats.org/drawingml/2006/main" xmlns:r="http://schemas.openxmlformats.org/officeDocument/2006/relationships" xmlns:p="http://schemas.openxmlformats.org/presentationml/2006/main">
  <p:tag name="DVSHAPEID" val="Om7wxY3s0CluFhDaYUeD8p"/>
</p:tagLst>
</file>

<file path=ppt/tags/tag34.xml><?xml version="1.0" encoding="utf-8"?>
<p:tagLst xmlns:a="http://schemas.openxmlformats.org/drawingml/2006/main" xmlns:r="http://schemas.openxmlformats.org/officeDocument/2006/relationships" xmlns:p="http://schemas.openxmlformats.org/presentationml/2006/main">
  <p:tag name="DVSHAPEID" val="tewN3cSmPCdLZR6azAqGOA"/>
</p:tagLst>
</file>

<file path=ppt/tags/tag35.xml><?xml version="1.0" encoding="utf-8"?>
<p:tagLst xmlns:a="http://schemas.openxmlformats.org/drawingml/2006/main" xmlns:r="http://schemas.openxmlformats.org/officeDocument/2006/relationships" xmlns:p="http://schemas.openxmlformats.org/presentationml/2006/main">
  <p:tag name="DVSHAPEID" val="TD0vc2k4EUaoST0KUQzDMI"/>
</p:tagLst>
</file>

<file path=ppt/tags/tag36.xml><?xml version="1.0" encoding="utf-8"?>
<p:tagLst xmlns:a="http://schemas.openxmlformats.org/drawingml/2006/main" xmlns:r="http://schemas.openxmlformats.org/officeDocument/2006/relationships" xmlns:p="http://schemas.openxmlformats.org/presentationml/2006/main">
  <p:tag name="DVSHAPEID" val="hUhM3OkDcrBTlTNy0P1LXi"/>
</p:tagLst>
</file>

<file path=ppt/tags/tag37.xml><?xml version="1.0" encoding="utf-8"?>
<p:tagLst xmlns:a="http://schemas.openxmlformats.org/drawingml/2006/main" xmlns:r="http://schemas.openxmlformats.org/officeDocument/2006/relationships" xmlns:p="http://schemas.openxmlformats.org/presentationml/2006/main">
  <p:tag name="DVSHAPEID" val="BAYcaPGz6aNam6dpYwJ0HI"/>
</p:tagLst>
</file>

<file path=ppt/tags/tag38.xml><?xml version="1.0" encoding="utf-8"?>
<p:tagLst xmlns:a="http://schemas.openxmlformats.org/drawingml/2006/main" xmlns:r="http://schemas.openxmlformats.org/officeDocument/2006/relationships" xmlns:p="http://schemas.openxmlformats.org/presentationml/2006/main">
  <p:tag name="DVSHAPEID" val="MYx7WmQJB1LYiGNRDuXDkr"/>
</p:tagLst>
</file>

<file path=ppt/tags/tag39.xml><?xml version="1.0" encoding="utf-8"?>
<p:tagLst xmlns:a="http://schemas.openxmlformats.org/drawingml/2006/main" xmlns:r="http://schemas.openxmlformats.org/officeDocument/2006/relationships" xmlns:p="http://schemas.openxmlformats.org/presentationml/2006/main">
  <p:tag name="DVSHAPEID" val="5bxHlARu1XASO0F3TkJnzM"/>
</p:tagLst>
</file>

<file path=ppt/tags/tag4.xml><?xml version="1.0" encoding="utf-8"?>
<p:tagLst xmlns:a="http://schemas.openxmlformats.org/drawingml/2006/main" xmlns:r="http://schemas.openxmlformats.org/officeDocument/2006/relationships" xmlns:p="http://schemas.openxmlformats.org/presentationml/2006/main">
  <p:tag name="DVSHAPEID" val="z5wwzLrM430Gej3vtT5JhF"/>
</p:tagLst>
</file>

<file path=ppt/tags/tag40.xml><?xml version="1.0" encoding="utf-8"?>
<p:tagLst xmlns:a="http://schemas.openxmlformats.org/drawingml/2006/main" xmlns:r="http://schemas.openxmlformats.org/officeDocument/2006/relationships" xmlns:p="http://schemas.openxmlformats.org/presentationml/2006/main">
  <p:tag name="DVSHAPEID" val="pnNwC7Sf24olTmze0gS6ZN"/>
</p:tagLst>
</file>

<file path=ppt/tags/tag41.xml><?xml version="1.0" encoding="utf-8"?>
<p:tagLst xmlns:a="http://schemas.openxmlformats.org/drawingml/2006/main" xmlns:r="http://schemas.openxmlformats.org/officeDocument/2006/relationships" xmlns:p="http://schemas.openxmlformats.org/presentationml/2006/main">
  <p:tag name="DVSHAPEID" val="nqSNbAADUXRjL9UOXJBLVw"/>
</p:tagLst>
</file>

<file path=ppt/tags/tag42.xml><?xml version="1.0" encoding="utf-8"?>
<p:tagLst xmlns:a="http://schemas.openxmlformats.org/drawingml/2006/main" xmlns:r="http://schemas.openxmlformats.org/officeDocument/2006/relationships" xmlns:p="http://schemas.openxmlformats.org/presentationml/2006/main">
  <p:tag name="DVSHAPEID" val="ts6itEjtusMBZmDPViEoar"/>
</p:tagLst>
</file>

<file path=ppt/tags/tag43.xml><?xml version="1.0" encoding="utf-8"?>
<p:tagLst xmlns:a="http://schemas.openxmlformats.org/drawingml/2006/main" xmlns:r="http://schemas.openxmlformats.org/officeDocument/2006/relationships" xmlns:p="http://schemas.openxmlformats.org/presentationml/2006/main">
  <p:tag name="DVSHAPEID" val="tAAqkbi9udSRWqGT7Wkqtp"/>
</p:tagLst>
</file>

<file path=ppt/tags/tag44.xml><?xml version="1.0" encoding="utf-8"?>
<p:tagLst xmlns:a="http://schemas.openxmlformats.org/drawingml/2006/main" xmlns:r="http://schemas.openxmlformats.org/officeDocument/2006/relationships" xmlns:p="http://schemas.openxmlformats.org/presentationml/2006/main">
  <p:tag name="DVSHAPEID" val="waaxb8Nj7wm2YwH3j7akXy"/>
</p:tagLst>
</file>

<file path=ppt/tags/tag45.xml><?xml version="1.0" encoding="utf-8"?>
<p:tagLst xmlns:a="http://schemas.openxmlformats.org/drawingml/2006/main" xmlns:r="http://schemas.openxmlformats.org/officeDocument/2006/relationships" xmlns:p="http://schemas.openxmlformats.org/presentationml/2006/main">
  <p:tag name="DVSHAPEID" val="J8pd91aI3JX43qgM0amb6l"/>
</p:tagLst>
</file>

<file path=ppt/tags/tag46.xml><?xml version="1.0" encoding="utf-8"?>
<p:tagLst xmlns:a="http://schemas.openxmlformats.org/drawingml/2006/main" xmlns:r="http://schemas.openxmlformats.org/officeDocument/2006/relationships" xmlns:p="http://schemas.openxmlformats.org/presentationml/2006/main">
  <p:tag name="DVSHAPEID" val="vTr9c4Cdg8rXr18XZL9osC"/>
</p:tagLst>
</file>

<file path=ppt/tags/tag47.xml><?xml version="1.0" encoding="utf-8"?>
<p:tagLst xmlns:a="http://schemas.openxmlformats.org/drawingml/2006/main" xmlns:r="http://schemas.openxmlformats.org/officeDocument/2006/relationships" xmlns:p="http://schemas.openxmlformats.org/presentationml/2006/main">
  <p:tag name="DVSHAPEID" val="5TsgMx60YMrnCvLZP55QtP"/>
</p:tagLst>
</file>

<file path=ppt/tags/tag48.xml><?xml version="1.0" encoding="utf-8"?>
<p:tagLst xmlns:a="http://schemas.openxmlformats.org/drawingml/2006/main" xmlns:r="http://schemas.openxmlformats.org/officeDocument/2006/relationships" xmlns:p="http://schemas.openxmlformats.org/presentationml/2006/main">
  <p:tag name="DVSHAPEID" val="C5YeE2aA1HSSOxGVh56faF"/>
</p:tagLst>
</file>

<file path=ppt/tags/tag49.xml><?xml version="1.0" encoding="utf-8"?>
<p:tagLst xmlns:a="http://schemas.openxmlformats.org/drawingml/2006/main" xmlns:r="http://schemas.openxmlformats.org/officeDocument/2006/relationships" xmlns:p="http://schemas.openxmlformats.org/presentationml/2006/main">
  <p:tag name="DVSHAPEID" val="w4pCcZW4iC9fgnhyS3PnLJ"/>
</p:tagLst>
</file>

<file path=ppt/tags/tag5.xml><?xml version="1.0" encoding="utf-8"?>
<p:tagLst xmlns:a="http://schemas.openxmlformats.org/drawingml/2006/main" xmlns:r="http://schemas.openxmlformats.org/officeDocument/2006/relationships" xmlns:p="http://schemas.openxmlformats.org/presentationml/2006/main">
  <p:tag name="DVSHAPEID" val="EuxRt1fHyF4yWk2rEmiKTg"/>
</p:tagLst>
</file>

<file path=ppt/tags/tag50.xml><?xml version="1.0" encoding="utf-8"?>
<p:tagLst xmlns:a="http://schemas.openxmlformats.org/drawingml/2006/main" xmlns:r="http://schemas.openxmlformats.org/officeDocument/2006/relationships" xmlns:p="http://schemas.openxmlformats.org/presentationml/2006/main">
  <p:tag name="DVSHAPEID" val="uKHdiTN0JdFXzUP1QbEXog"/>
</p:tagLst>
</file>

<file path=ppt/tags/tag51.xml><?xml version="1.0" encoding="utf-8"?>
<p:tagLst xmlns:a="http://schemas.openxmlformats.org/drawingml/2006/main" xmlns:r="http://schemas.openxmlformats.org/officeDocument/2006/relationships" xmlns:p="http://schemas.openxmlformats.org/presentationml/2006/main">
  <p:tag name="DVSHAPEID" val="JzgjEIc2pMUMzEVYH2giSV"/>
</p:tagLst>
</file>

<file path=ppt/tags/tag52.xml><?xml version="1.0" encoding="utf-8"?>
<p:tagLst xmlns:a="http://schemas.openxmlformats.org/drawingml/2006/main" xmlns:r="http://schemas.openxmlformats.org/officeDocument/2006/relationships" xmlns:p="http://schemas.openxmlformats.org/presentationml/2006/main">
  <p:tag name="DVSHAPEID" val="AjNmJQdEINle07WYf4OGOS"/>
</p:tagLst>
</file>

<file path=ppt/tags/tag53.xml><?xml version="1.0" encoding="utf-8"?>
<p:tagLst xmlns:a="http://schemas.openxmlformats.org/drawingml/2006/main" xmlns:r="http://schemas.openxmlformats.org/officeDocument/2006/relationships" xmlns:p="http://schemas.openxmlformats.org/presentationml/2006/main">
  <p:tag name="DVSHAPEID" val="3Nla6RtCG6nNYXwhZlPK46"/>
</p:tagLst>
</file>

<file path=ppt/tags/tag54.xml><?xml version="1.0" encoding="utf-8"?>
<p:tagLst xmlns:a="http://schemas.openxmlformats.org/drawingml/2006/main" xmlns:r="http://schemas.openxmlformats.org/officeDocument/2006/relationships" xmlns:p="http://schemas.openxmlformats.org/presentationml/2006/main">
  <p:tag name="DVSHAPEID" val="rkEN1INcuc7If01zKlb67e"/>
</p:tagLst>
</file>

<file path=ppt/tags/tag55.xml><?xml version="1.0" encoding="utf-8"?>
<p:tagLst xmlns:a="http://schemas.openxmlformats.org/drawingml/2006/main" xmlns:r="http://schemas.openxmlformats.org/officeDocument/2006/relationships" xmlns:p="http://schemas.openxmlformats.org/presentationml/2006/main">
  <p:tag name="DVSHAPEID" val="Rd9ZsX5sR3OXm0viPKOuCb"/>
</p:tagLst>
</file>

<file path=ppt/tags/tag56.xml><?xml version="1.0" encoding="utf-8"?>
<p:tagLst xmlns:a="http://schemas.openxmlformats.org/drawingml/2006/main" xmlns:r="http://schemas.openxmlformats.org/officeDocument/2006/relationships" xmlns:p="http://schemas.openxmlformats.org/presentationml/2006/main">
  <p:tag name="DVSHAPEID" val="GgHvfpAtzXZctqE2gP61k3"/>
</p:tagLst>
</file>

<file path=ppt/tags/tag57.xml><?xml version="1.0" encoding="utf-8"?>
<p:tagLst xmlns:a="http://schemas.openxmlformats.org/drawingml/2006/main" xmlns:r="http://schemas.openxmlformats.org/officeDocument/2006/relationships" xmlns:p="http://schemas.openxmlformats.org/presentationml/2006/main">
  <p:tag name="DVSHAPEID" val="TiD03rvqhCCGwShWIGRntQ"/>
</p:tagLst>
</file>

<file path=ppt/tags/tag58.xml><?xml version="1.0" encoding="utf-8"?>
<p:tagLst xmlns:a="http://schemas.openxmlformats.org/drawingml/2006/main" xmlns:r="http://schemas.openxmlformats.org/officeDocument/2006/relationships" xmlns:p="http://schemas.openxmlformats.org/presentationml/2006/main">
  <p:tag name="DVSHAPEID" val="X9w5ENuZnAQDmoSel9X9Fm"/>
</p:tagLst>
</file>

<file path=ppt/tags/tag59.xml><?xml version="1.0" encoding="utf-8"?>
<p:tagLst xmlns:a="http://schemas.openxmlformats.org/drawingml/2006/main" xmlns:r="http://schemas.openxmlformats.org/officeDocument/2006/relationships" xmlns:p="http://schemas.openxmlformats.org/presentationml/2006/main">
  <p:tag name="DVSHAPEID" val="ANULLj7q9Wz3ktuYMIVie1"/>
</p:tagLst>
</file>

<file path=ppt/tags/tag6.xml><?xml version="1.0" encoding="utf-8"?>
<p:tagLst xmlns:a="http://schemas.openxmlformats.org/drawingml/2006/main" xmlns:r="http://schemas.openxmlformats.org/officeDocument/2006/relationships" xmlns:p="http://schemas.openxmlformats.org/presentationml/2006/main">
  <p:tag name="DVSHAPEID" val="V8ZoDhHijLnUr2YHipwnuk"/>
</p:tagLst>
</file>

<file path=ppt/tags/tag60.xml><?xml version="1.0" encoding="utf-8"?>
<p:tagLst xmlns:a="http://schemas.openxmlformats.org/drawingml/2006/main" xmlns:r="http://schemas.openxmlformats.org/officeDocument/2006/relationships" xmlns:p="http://schemas.openxmlformats.org/presentationml/2006/main">
  <p:tag name="DVSHAPEID" val="PTvS4tkIqkaBzJaS2bRXqT"/>
</p:tagLst>
</file>

<file path=ppt/tags/tag61.xml><?xml version="1.0" encoding="utf-8"?>
<p:tagLst xmlns:a="http://schemas.openxmlformats.org/drawingml/2006/main" xmlns:r="http://schemas.openxmlformats.org/officeDocument/2006/relationships" xmlns:p="http://schemas.openxmlformats.org/presentationml/2006/main">
  <p:tag name="DVSHAPEID" val="3j3oKmmfdn7yY1gSeD5rwf"/>
</p:tagLst>
</file>

<file path=ppt/tags/tag62.xml><?xml version="1.0" encoding="utf-8"?>
<p:tagLst xmlns:a="http://schemas.openxmlformats.org/drawingml/2006/main" xmlns:r="http://schemas.openxmlformats.org/officeDocument/2006/relationships" xmlns:p="http://schemas.openxmlformats.org/presentationml/2006/main">
  <p:tag name="DVSHAPEID" val="SJUKOUGKqhAVPcPGIYla6N"/>
</p:tagLst>
</file>

<file path=ppt/tags/tag63.xml><?xml version="1.0" encoding="utf-8"?>
<p:tagLst xmlns:a="http://schemas.openxmlformats.org/drawingml/2006/main" xmlns:r="http://schemas.openxmlformats.org/officeDocument/2006/relationships" xmlns:p="http://schemas.openxmlformats.org/presentationml/2006/main">
  <p:tag name="DVSHAPEID" val="u0L9C9WeRZnOqktZysysWP"/>
</p:tagLst>
</file>

<file path=ppt/tags/tag64.xml><?xml version="1.0" encoding="utf-8"?>
<p:tagLst xmlns:a="http://schemas.openxmlformats.org/drawingml/2006/main" xmlns:r="http://schemas.openxmlformats.org/officeDocument/2006/relationships" xmlns:p="http://schemas.openxmlformats.org/presentationml/2006/main">
  <p:tag name="DVSECTIONID" val="r5808pG4Uxceph1Wc5UATi"/>
</p:tagLst>
</file>

<file path=ppt/tags/tag65.xml><?xml version="1.0" encoding="utf-8"?>
<p:tagLst xmlns:a="http://schemas.openxmlformats.org/drawingml/2006/main" xmlns:r="http://schemas.openxmlformats.org/officeDocument/2006/relationships" xmlns:p="http://schemas.openxmlformats.org/presentationml/2006/main">
  <p:tag name="DVSHAPEID" val="cQRMEoqzJ4qPDiFJZhmk7l"/>
</p:tagLst>
</file>

<file path=ppt/tags/tag66.xml><?xml version="1.0" encoding="utf-8"?>
<p:tagLst xmlns:a="http://schemas.openxmlformats.org/drawingml/2006/main" xmlns:r="http://schemas.openxmlformats.org/officeDocument/2006/relationships" xmlns:p="http://schemas.openxmlformats.org/presentationml/2006/main">
  <p:tag name="DVSHAPEID" val="K28tean1tA5RVjlu8t2CSm"/>
</p:tagLst>
</file>

<file path=ppt/tags/tag67.xml><?xml version="1.0" encoding="utf-8"?>
<p:tagLst xmlns:a="http://schemas.openxmlformats.org/drawingml/2006/main" xmlns:r="http://schemas.openxmlformats.org/officeDocument/2006/relationships" xmlns:p="http://schemas.openxmlformats.org/presentationml/2006/main">
  <p:tag name="DVSHAPEID" val="0rTaQTxtojDR6ODa9gbHBQ"/>
</p:tagLst>
</file>

<file path=ppt/tags/tag68.xml><?xml version="1.0" encoding="utf-8"?>
<p:tagLst xmlns:a="http://schemas.openxmlformats.org/drawingml/2006/main" xmlns:r="http://schemas.openxmlformats.org/officeDocument/2006/relationships" xmlns:p="http://schemas.openxmlformats.org/presentationml/2006/main">
  <p:tag name="DVSHAPEID" val="JLnmnv9Sivsn2HA3jtu0bL"/>
</p:tagLst>
</file>

<file path=ppt/tags/tag69.xml><?xml version="1.0" encoding="utf-8"?>
<p:tagLst xmlns:a="http://schemas.openxmlformats.org/drawingml/2006/main" xmlns:r="http://schemas.openxmlformats.org/officeDocument/2006/relationships" xmlns:p="http://schemas.openxmlformats.org/presentationml/2006/main">
  <p:tag name="DVSHAPEID" val="d3dxQXkLraL9H7Nuw1kw18"/>
</p:tagLst>
</file>

<file path=ppt/tags/tag7.xml><?xml version="1.0" encoding="utf-8"?>
<p:tagLst xmlns:a="http://schemas.openxmlformats.org/drawingml/2006/main" xmlns:r="http://schemas.openxmlformats.org/officeDocument/2006/relationships" xmlns:p="http://schemas.openxmlformats.org/presentationml/2006/main">
  <p:tag name="DVSHAPEID" val="CGmIs1fIqxLoypS5nX0gmj"/>
</p:tagLst>
</file>

<file path=ppt/tags/tag70.xml><?xml version="1.0" encoding="utf-8"?>
<p:tagLst xmlns:a="http://schemas.openxmlformats.org/drawingml/2006/main" xmlns:r="http://schemas.openxmlformats.org/officeDocument/2006/relationships" xmlns:p="http://schemas.openxmlformats.org/presentationml/2006/main">
  <p:tag name="DVSHAPEID" val="oILVA5WHdBFXxj8QEbyw4h"/>
</p:tagLst>
</file>

<file path=ppt/tags/tag71.xml><?xml version="1.0" encoding="utf-8"?>
<p:tagLst xmlns:a="http://schemas.openxmlformats.org/drawingml/2006/main" xmlns:r="http://schemas.openxmlformats.org/officeDocument/2006/relationships" xmlns:p="http://schemas.openxmlformats.org/presentationml/2006/main">
  <p:tag name="DVSHAPEID" val="CS0sgPXsFFK5FuMUnePJX9"/>
</p:tagLst>
</file>

<file path=ppt/tags/tag72.xml><?xml version="1.0" encoding="utf-8"?>
<p:tagLst xmlns:a="http://schemas.openxmlformats.org/drawingml/2006/main" xmlns:r="http://schemas.openxmlformats.org/officeDocument/2006/relationships" xmlns:p="http://schemas.openxmlformats.org/presentationml/2006/main">
  <p:tag name="DVSECTIONID" val="Y7EmlDi8u8u8X6hROgLbb8"/>
</p:tagLst>
</file>

<file path=ppt/tags/tag73.xml><?xml version="1.0" encoding="utf-8"?>
<p:tagLst xmlns:a="http://schemas.openxmlformats.org/drawingml/2006/main" xmlns:r="http://schemas.openxmlformats.org/officeDocument/2006/relationships" xmlns:p="http://schemas.openxmlformats.org/presentationml/2006/main">
  <p:tag name="DVSHAPEID" val="LH7zPpy34lKg0hWIajEdBM"/>
</p:tagLst>
</file>

<file path=ppt/tags/tag74.xml><?xml version="1.0" encoding="utf-8"?>
<p:tagLst xmlns:a="http://schemas.openxmlformats.org/drawingml/2006/main" xmlns:r="http://schemas.openxmlformats.org/officeDocument/2006/relationships" xmlns:p="http://schemas.openxmlformats.org/presentationml/2006/main">
  <p:tag name="DVSHAPEID" val="ccc7IKwlF9yMgaBP47ZDLq"/>
</p:tagLst>
</file>

<file path=ppt/tags/tag75.xml><?xml version="1.0" encoding="utf-8"?>
<p:tagLst xmlns:a="http://schemas.openxmlformats.org/drawingml/2006/main" xmlns:r="http://schemas.openxmlformats.org/officeDocument/2006/relationships" xmlns:p="http://schemas.openxmlformats.org/presentationml/2006/main">
  <p:tag name="DVSHAPEID" val="72fVZfM55PGZvUmHHOwJGA"/>
</p:tagLst>
</file>

<file path=ppt/tags/tag76.xml><?xml version="1.0" encoding="utf-8"?>
<p:tagLst xmlns:a="http://schemas.openxmlformats.org/drawingml/2006/main" xmlns:r="http://schemas.openxmlformats.org/officeDocument/2006/relationships" xmlns:p="http://schemas.openxmlformats.org/presentationml/2006/main">
  <p:tag name="DVSECTIONID" val="cy1FfAc6LWy5iaSKPAC80L"/>
</p:tagLst>
</file>

<file path=ppt/tags/tag77.xml><?xml version="1.0" encoding="utf-8"?>
<p:tagLst xmlns:a="http://schemas.openxmlformats.org/drawingml/2006/main" xmlns:r="http://schemas.openxmlformats.org/officeDocument/2006/relationships" xmlns:p="http://schemas.openxmlformats.org/presentationml/2006/main">
  <p:tag name="DVSHAPEID" val="3UCOKlZFImmfPAX1qdD7sB"/>
</p:tagLst>
</file>

<file path=ppt/tags/tag78.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79.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8.xml><?xml version="1.0" encoding="utf-8"?>
<p:tagLst xmlns:a="http://schemas.openxmlformats.org/drawingml/2006/main" xmlns:r="http://schemas.openxmlformats.org/officeDocument/2006/relationships" xmlns:p="http://schemas.openxmlformats.org/presentationml/2006/main">
  <p:tag name="DVSHAPEID" val="a2T0tW4TdwLBvj1VPF3AkQ"/>
</p:tagLst>
</file>

<file path=ppt/tags/tag80.xml><?xml version="1.0" encoding="utf-8"?>
<p:tagLst xmlns:a="http://schemas.openxmlformats.org/drawingml/2006/main" xmlns:r="http://schemas.openxmlformats.org/officeDocument/2006/relationships" xmlns:p="http://schemas.openxmlformats.org/presentationml/2006/main">
  <p:tag name="DVSHAPEID" val="PigSGkyvBOgqbOaqGhUyGo"/>
</p:tagLst>
</file>

<file path=ppt/tags/tag81.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82.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83.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84.xml><?xml version="1.0" encoding="utf-8"?>
<p:tagLst xmlns:a="http://schemas.openxmlformats.org/drawingml/2006/main" xmlns:r="http://schemas.openxmlformats.org/officeDocument/2006/relationships" xmlns:p="http://schemas.openxmlformats.org/presentationml/2006/main">
  <p:tag name="DVSHAPEID" val="PigSGkyvBOgqbOaqGhUyGo"/>
</p:tagLst>
</file>

<file path=ppt/tags/tag85.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86.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87.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88.xml><?xml version="1.0" encoding="utf-8"?>
<p:tagLst xmlns:a="http://schemas.openxmlformats.org/drawingml/2006/main" xmlns:r="http://schemas.openxmlformats.org/officeDocument/2006/relationships" xmlns:p="http://schemas.openxmlformats.org/presentationml/2006/main">
  <p:tag name="DVSHAPEID" val="PigSGkyvBOgqbOaqGhUyGo"/>
</p:tagLst>
</file>

<file path=ppt/tags/tag89.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9.xml><?xml version="1.0" encoding="utf-8"?>
<p:tagLst xmlns:a="http://schemas.openxmlformats.org/drawingml/2006/main" xmlns:r="http://schemas.openxmlformats.org/officeDocument/2006/relationships" xmlns:p="http://schemas.openxmlformats.org/presentationml/2006/main">
  <p:tag name="DVSHAPEID" val="92tzPd2zndYjwkPsyiExjf"/>
</p:tagLst>
</file>

<file path=ppt/tags/tag90.xml><?xml version="1.0" encoding="utf-8"?>
<p:tagLst xmlns:a="http://schemas.openxmlformats.org/drawingml/2006/main" xmlns:r="http://schemas.openxmlformats.org/officeDocument/2006/relationships" xmlns:p="http://schemas.openxmlformats.org/presentationml/2006/main">
  <p:tag name="DVSECTIONID" val="90iczuxUlbasTvnGqewGlT"/>
</p:tagLst>
</file>

<file path=ppt/tags/tag91.xml><?xml version="1.0" encoding="utf-8"?>
<p:tagLst xmlns:a="http://schemas.openxmlformats.org/drawingml/2006/main" xmlns:r="http://schemas.openxmlformats.org/officeDocument/2006/relationships" xmlns:p="http://schemas.openxmlformats.org/presentationml/2006/main">
  <p:tag name="DVSHAPEID" val="sS9zge4y2QAcorGk8UtD21"/>
</p:tagLst>
</file>

<file path=ppt/tags/tag92.xml><?xml version="1.0" encoding="utf-8"?>
<p:tagLst xmlns:a="http://schemas.openxmlformats.org/drawingml/2006/main" xmlns:r="http://schemas.openxmlformats.org/officeDocument/2006/relationships" xmlns:p="http://schemas.openxmlformats.org/presentationml/2006/main">
  <p:tag name="DVSHAPEID" val="PigSGkyvBOgqbOaqGhUyGo"/>
</p:tagLst>
</file>

<file path=ppt/tags/tag93.xml><?xml version="1.0" encoding="utf-8"?>
<p:tagLst xmlns:a="http://schemas.openxmlformats.org/drawingml/2006/main" xmlns:r="http://schemas.openxmlformats.org/officeDocument/2006/relationships" xmlns:p="http://schemas.openxmlformats.org/presentationml/2006/main">
  <p:tag name="DVSHAPEID" val="C63H56R4BBICv6zF7jUFBL"/>
</p:tagLst>
</file>

<file path=ppt/tags/tag94.xml><?xml version="1.0" encoding="utf-8"?>
<p:tagLst xmlns:a="http://schemas.openxmlformats.org/drawingml/2006/main" xmlns:r="http://schemas.openxmlformats.org/officeDocument/2006/relationships" xmlns:p="http://schemas.openxmlformats.org/presentationml/2006/main">
  <p:tag name="DVSHAPEID" val="ajXpAAIQKkU2bPLIaLaxmq"/>
</p:tagLst>
</file>

<file path=ppt/tags/tag95.xml><?xml version="1.0" encoding="utf-8"?>
<p:tagLst xmlns:a="http://schemas.openxmlformats.org/drawingml/2006/main" xmlns:r="http://schemas.openxmlformats.org/officeDocument/2006/relationships" xmlns:p="http://schemas.openxmlformats.org/presentationml/2006/main">
  <p:tag name="DVSECTIONID" val="ZpnQIW2XK3lfXDOXdJpmVP"/>
</p:tagLst>
</file>

<file path=ppt/tags/tag96.xml><?xml version="1.0" encoding="utf-8"?>
<p:tagLst xmlns:a="http://schemas.openxmlformats.org/drawingml/2006/main" xmlns:r="http://schemas.openxmlformats.org/officeDocument/2006/relationships" xmlns:p="http://schemas.openxmlformats.org/presentationml/2006/main">
  <p:tag name="DVSHAPEID" val="GqNn8YLc6utcx2g6BQ71F5"/>
</p:tagLst>
</file>

<file path=ppt/tags/tag97.xml><?xml version="1.0" encoding="utf-8"?>
<p:tagLst xmlns:a="http://schemas.openxmlformats.org/drawingml/2006/main" xmlns:r="http://schemas.openxmlformats.org/officeDocument/2006/relationships" xmlns:p="http://schemas.openxmlformats.org/presentationml/2006/main">
  <p:tag name="DVSHAPEID" val="npxNoZUYlAca5FEuFCGA4l"/>
</p:tagLst>
</file>

<file path=ppt/tags/tag98.xml><?xml version="1.0" encoding="utf-8"?>
<p:tagLst xmlns:a="http://schemas.openxmlformats.org/drawingml/2006/main" xmlns:r="http://schemas.openxmlformats.org/officeDocument/2006/relationships" xmlns:p="http://schemas.openxmlformats.org/presentationml/2006/main">
  <p:tag name="DVSHAPEID" val="2oFvVOsF8j6A3oPkzLi89T"/>
</p:tagLst>
</file>

<file path=ppt/tags/tag99.xml><?xml version="1.0" encoding="utf-8"?>
<p:tagLst xmlns:a="http://schemas.openxmlformats.org/drawingml/2006/main" xmlns:r="http://schemas.openxmlformats.org/officeDocument/2006/relationships" xmlns:p="http://schemas.openxmlformats.org/presentationml/2006/main">
  <p:tag name="DVSHAPEID" val="ZnWBr7bvk411m98T45wFr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16728</TotalTime>
  <Words>3438</Words>
  <Application>Microsoft Office PowerPoint</Application>
  <PresentationFormat>On-screen Show (4:3)</PresentationFormat>
  <Paragraphs>687</Paragraphs>
  <Slides>46</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Photo Editor Photo</vt:lpstr>
      <vt:lpstr>Βιογραφικό, Συνέντευξη και Δεξιότητες της Αγοράς Εργασίας</vt:lpstr>
      <vt:lpstr>PowerPoint Presentation</vt:lpstr>
      <vt:lpstr>Συστάσεις - Εισηγητής </vt:lpstr>
      <vt:lpstr>PowerPoint Presentation</vt:lpstr>
      <vt:lpstr>Βιογραφικό Σημείωμα</vt:lpstr>
      <vt:lpstr>Γραπτή επικοινωνία – Γραπτός λόγος</vt:lpstr>
      <vt:lpstr>Σημασία γραπτού λόγου</vt:lpstr>
      <vt:lpstr>Πριν συντάξεις / γράψεις καθόρισε </vt:lpstr>
      <vt:lpstr>Κριτήρια ποιότητας γραπτού λόγου</vt:lpstr>
      <vt:lpstr>Χαρακτηριστικά επαγγελματικού βιογραφικού   </vt:lpstr>
      <vt:lpstr>Ενότητες  βιογραφικού  </vt:lpstr>
      <vt:lpstr>Βιογραφικό και χαρακτηριστικά υποψήφιου</vt:lpstr>
      <vt:lpstr>PowerPoint Presentation</vt:lpstr>
      <vt:lpstr>PowerPoint Presentation</vt:lpstr>
      <vt:lpstr>Συνοδευτικό κείμενο / επιστολή</vt:lpstr>
      <vt:lpstr>Μια επαγγελματική συνοδευτική θα πρέπει : </vt:lpstr>
      <vt:lpstr>Συνέντευξη Εργασίας</vt:lpstr>
      <vt:lpstr>Απαραίτητα Έντυπα στελέχωσης</vt:lpstr>
      <vt:lpstr>Ομαδική άσκηση  </vt:lpstr>
      <vt:lpstr>το πιο κατάλληλο άτομο για τη θέση; </vt:lpstr>
      <vt:lpstr>Καταλληλότητα </vt:lpstr>
      <vt:lpstr>Δομή συνέντευξης επιλογής </vt:lpstr>
      <vt:lpstr>Ερωτήσεις συνέντευξης   </vt:lpstr>
      <vt:lpstr>PowerPoint Presentation</vt:lpstr>
      <vt:lpstr>Άσκηση </vt:lpstr>
      <vt:lpstr>Απαγορευμένες ερωτήσεις</vt:lpstr>
      <vt:lpstr>Κλείσιμο συνέντευξης</vt:lpstr>
      <vt:lpstr>Έντυπο αξιολόγησης προσωπικής συνέντευξης   </vt:lpstr>
      <vt:lpstr>Δεξιότητες Αξιολογητών Συνέντευξης</vt:lpstr>
      <vt:lpstr>Οργανωτική ικανότητα</vt:lpstr>
      <vt:lpstr>Διαχειρίζομαι αποτελεσματικά τον χρόνο εργασίας μου</vt:lpstr>
      <vt:lpstr>Η θεωρία του άδειου δοχείου</vt:lpstr>
      <vt:lpstr>PowerPoint Presentation</vt:lpstr>
      <vt:lpstr>Παράμετροι αποτελεσματικής επικοινωνίας</vt:lpstr>
      <vt:lpstr>Θετική γλώσσα ( λέξεις και φράσεις)  </vt:lpstr>
      <vt:lpstr>Αποτελεσματική Ακρόαση</vt:lpstr>
      <vt:lpstr>«Ακούω» με κινέζικους χαρακτήρες</vt:lpstr>
      <vt:lpstr>Μη λεκτική επικοινωνία</vt:lpstr>
      <vt:lpstr>Πόσο καλά «διαβάζετε» τα μλ σημάδια </vt:lpstr>
      <vt:lpstr>Αντιλήψεις </vt:lpstr>
      <vt:lpstr>PowerPoint Presentation</vt:lpstr>
      <vt:lpstr>Σφάλματα αντιλήψεων στις συνεντεύξεις</vt:lpstr>
      <vt:lpstr>Διαχειριστείτε καλύτερα τις αντιλήψεις σας </vt:lpstr>
      <vt:lpstr>PowerPoint Presentation</vt:lpstr>
      <vt:lpstr>Ερωτήσεις – Συζήτηση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Ανάπτυξη αποδοτικότητας στον επαγγελματικό χώρο</dc:title>
  <dc:creator>User</dc:creator>
  <cp:lastModifiedBy>User</cp:lastModifiedBy>
  <cp:revision>372</cp:revision>
  <dcterms:created xsi:type="dcterms:W3CDTF">2012-06-29T13:55:57Z</dcterms:created>
  <dcterms:modified xsi:type="dcterms:W3CDTF">2016-10-14T16:31:25Z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1bjYJwQnDVK7C-YYC2rfWCPgEluum_KjpfFp0lUqodVo</vt:lpwstr>
  </property>
  <property fmtid="{D5CDD505-2E9C-101B-9397-08002B2CF9AE}" pid="4" name="Google.Documents.RevisionId">
    <vt:lpwstr>03698293675373955242</vt:lpwstr>
  </property>
  <property fmtid="{D5CDD505-2E9C-101B-9397-08002B2CF9AE}" pid="5" name="Google.Documents.PluginVersion">
    <vt:lpwstr>2.0.2662.553</vt:lpwstr>
  </property>
  <property fmtid="{D5CDD505-2E9C-101B-9397-08002B2CF9AE}" pid="6" name="Google.Documents.MergeIncapabilityFlags">
    <vt:i4>0</vt:i4>
  </property>
</Properties>
</file>